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323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60" autoAdjust="0"/>
    <p:restoredTop sz="94660"/>
  </p:normalViewPr>
  <p:slideViewPr>
    <p:cSldViewPr>
      <p:cViewPr varScale="1">
        <p:scale>
          <a:sx n="87" d="100"/>
          <a:sy n="87" d="100"/>
        </p:scale>
        <p:origin x="-151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46C97A-31C7-405B-B3FB-E9938B28E88D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D66D196-D483-497D-BB12-0A0B98934457}">
      <dgm:prSet phldrT="[Text]" custT="1"/>
      <dgm:spPr/>
      <dgm:t>
        <a:bodyPr/>
        <a:lstStyle/>
        <a:p>
          <a:r>
            <a:rPr lang="sr-Cyrl-BA" sz="3200" dirty="0" smtClean="0"/>
            <a:t>ПРОГРАМ </a:t>
          </a:r>
        </a:p>
        <a:p>
          <a:r>
            <a:rPr lang="sr-Cyrl-BA" sz="2800" dirty="0" smtClean="0"/>
            <a:t>“</a:t>
          </a:r>
          <a:r>
            <a:rPr lang="sr-Cyrl-BA" sz="3200" dirty="0" smtClean="0"/>
            <a:t>ЂАЧКА ПУТОВАЊА”</a:t>
          </a:r>
          <a:endParaRPr lang="en-US" sz="3200" dirty="0"/>
        </a:p>
      </dgm:t>
    </dgm:pt>
    <dgm:pt modelId="{CCB3B7FE-9592-47D4-AB14-C14BF507C693}" type="parTrans" cxnId="{6E1EDF69-744E-4A01-8FA4-3C42D8F1F445}">
      <dgm:prSet/>
      <dgm:spPr/>
      <dgm:t>
        <a:bodyPr/>
        <a:lstStyle/>
        <a:p>
          <a:endParaRPr lang="en-US"/>
        </a:p>
      </dgm:t>
    </dgm:pt>
    <dgm:pt modelId="{5B6D5E47-5810-4BE1-A1C1-9D6BEAE97A85}" type="sibTrans" cxnId="{6E1EDF69-744E-4A01-8FA4-3C42D8F1F445}">
      <dgm:prSet/>
      <dgm:spPr/>
      <dgm:t>
        <a:bodyPr/>
        <a:lstStyle/>
        <a:p>
          <a:endParaRPr lang="en-US"/>
        </a:p>
      </dgm:t>
    </dgm:pt>
    <dgm:pt modelId="{8DC90A5E-3FFC-4846-BE27-C22A22EBDC51}">
      <dgm:prSet phldrT="[Text]" custT="1"/>
      <dgm:spPr/>
      <dgm:t>
        <a:bodyPr/>
        <a:lstStyle/>
        <a:p>
          <a:r>
            <a:rPr lang="sr-Cyrl-BA" sz="3200" dirty="0" smtClean="0"/>
            <a:t>1.Екскурзије</a:t>
          </a:r>
          <a:endParaRPr lang="en-US" sz="3200" dirty="0"/>
        </a:p>
      </dgm:t>
    </dgm:pt>
    <dgm:pt modelId="{4DC1426E-96BF-4158-BA80-35E44786F067}" type="parTrans" cxnId="{A12C345C-68AE-432A-9AFD-3A964DA56CB6}">
      <dgm:prSet/>
      <dgm:spPr/>
      <dgm:t>
        <a:bodyPr/>
        <a:lstStyle/>
        <a:p>
          <a:endParaRPr lang="en-US"/>
        </a:p>
      </dgm:t>
    </dgm:pt>
    <dgm:pt modelId="{8F647251-BDAC-4397-B1EC-0C6DEB91ECEF}" type="sibTrans" cxnId="{A12C345C-68AE-432A-9AFD-3A964DA56CB6}">
      <dgm:prSet/>
      <dgm:spPr/>
      <dgm:t>
        <a:bodyPr/>
        <a:lstStyle/>
        <a:p>
          <a:endParaRPr lang="en-US"/>
        </a:p>
      </dgm:t>
    </dgm:pt>
    <dgm:pt modelId="{FCF986F7-3396-4A18-A625-7A7609B5DEAF}">
      <dgm:prSet phldrT="[Text]" custT="1"/>
      <dgm:spPr/>
      <dgm:t>
        <a:bodyPr/>
        <a:lstStyle/>
        <a:p>
          <a:r>
            <a:rPr lang="sr-Cyrl-BA" sz="3200" dirty="0" smtClean="0"/>
            <a:t>2. Излети</a:t>
          </a:r>
          <a:endParaRPr lang="en-US" sz="3200" dirty="0"/>
        </a:p>
      </dgm:t>
    </dgm:pt>
    <dgm:pt modelId="{3ED2A42B-6DFE-46E5-940C-5F6A67B6F32E}" type="parTrans" cxnId="{33B8A15D-5916-483E-8A7A-9E562315BD19}">
      <dgm:prSet/>
      <dgm:spPr/>
      <dgm:t>
        <a:bodyPr/>
        <a:lstStyle/>
        <a:p>
          <a:endParaRPr lang="en-US"/>
        </a:p>
      </dgm:t>
    </dgm:pt>
    <dgm:pt modelId="{EF91BB97-CDAC-462C-91C7-E039EDB85A6C}" type="sibTrans" cxnId="{33B8A15D-5916-483E-8A7A-9E562315BD19}">
      <dgm:prSet/>
      <dgm:spPr/>
      <dgm:t>
        <a:bodyPr/>
        <a:lstStyle/>
        <a:p>
          <a:endParaRPr lang="en-US"/>
        </a:p>
      </dgm:t>
    </dgm:pt>
    <dgm:pt modelId="{6093C340-515C-4E2C-932A-59E1809B94D8}">
      <dgm:prSet phldrT="[Text]" custT="1"/>
      <dgm:spPr/>
      <dgm:t>
        <a:bodyPr/>
        <a:lstStyle/>
        <a:p>
          <a:r>
            <a:rPr lang="sr-Cyrl-BA" sz="3200" dirty="0" smtClean="0"/>
            <a:t>3. Школе у природи</a:t>
          </a:r>
          <a:endParaRPr lang="en-US" sz="3200" dirty="0"/>
        </a:p>
      </dgm:t>
    </dgm:pt>
    <dgm:pt modelId="{7672EF01-3B10-471D-AFE1-C6FB6F5C52AC}" type="parTrans" cxnId="{DA878167-4C7A-4F8E-90F9-047EF17CD7EC}">
      <dgm:prSet/>
      <dgm:spPr/>
      <dgm:t>
        <a:bodyPr/>
        <a:lstStyle/>
        <a:p>
          <a:endParaRPr lang="en-US"/>
        </a:p>
      </dgm:t>
    </dgm:pt>
    <dgm:pt modelId="{54A34617-88E1-4E1C-AFCE-BABAC2AF263E}" type="sibTrans" cxnId="{DA878167-4C7A-4F8E-90F9-047EF17CD7EC}">
      <dgm:prSet/>
      <dgm:spPr/>
      <dgm:t>
        <a:bodyPr/>
        <a:lstStyle/>
        <a:p>
          <a:endParaRPr lang="en-US"/>
        </a:p>
      </dgm:t>
    </dgm:pt>
    <dgm:pt modelId="{A40DA5CC-B73A-4F41-9283-4373D2D8CE57}" type="pres">
      <dgm:prSet presAssocID="{8B46C97A-31C7-405B-B3FB-E9938B28E88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5C55504-BAB9-4178-890D-2EDE1C5346DA}" type="pres">
      <dgm:prSet presAssocID="{CD66D196-D483-497D-BB12-0A0B98934457}" presName="hierRoot1" presStyleCnt="0">
        <dgm:presLayoutVars>
          <dgm:hierBranch val="init"/>
        </dgm:presLayoutVars>
      </dgm:prSet>
      <dgm:spPr/>
    </dgm:pt>
    <dgm:pt modelId="{FE08181F-ECD6-4B8A-9D83-E2FB40C48E4B}" type="pres">
      <dgm:prSet presAssocID="{CD66D196-D483-497D-BB12-0A0B98934457}" presName="rootComposite1" presStyleCnt="0"/>
      <dgm:spPr/>
    </dgm:pt>
    <dgm:pt modelId="{5549DCEE-6238-4B04-AD82-D51B5DD31BA3}" type="pres">
      <dgm:prSet presAssocID="{CD66D196-D483-497D-BB12-0A0B98934457}" presName="rootText1" presStyleLbl="node0" presStyleIdx="0" presStyleCnt="1" custScaleX="153921" custScaleY="2000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DE613C-167C-4239-B306-AABD8A1B5EE4}" type="pres">
      <dgm:prSet presAssocID="{CD66D196-D483-497D-BB12-0A0B9893445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428E751-818C-4E7F-AA9F-9C5B707E8AA9}" type="pres">
      <dgm:prSet presAssocID="{CD66D196-D483-497D-BB12-0A0B98934457}" presName="hierChild2" presStyleCnt="0"/>
      <dgm:spPr/>
    </dgm:pt>
    <dgm:pt modelId="{383CB363-1940-406C-ACE5-70E626D544F5}" type="pres">
      <dgm:prSet presAssocID="{4DC1426E-96BF-4158-BA80-35E44786F067}" presName="Name37" presStyleLbl="parChTrans1D2" presStyleIdx="0" presStyleCnt="3"/>
      <dgm:spPr/>
      <dgm:t>
        <a:bodyPr/>
        <a:lstStyle/>
        <a:p>
          <a:endParaRPr lang="en-US"/>
        </a:p>
      </dgm:t>
    </dgm:pt>
    <dgm:pt modelId="{B8064999-BF72-4624-8792-A9005B006AF7}" type="pres">
      <dgm:prSet presAssocID="{8DC90A5E-3FFC-4846-BE27-C22A22EBDC51}" presName="hierRoot2" presStyleCnt="0">
        <dgm:presLayoutVars>
          <dgm:hierBranch val="init"/>
        </dgm:presLayoutVars>
      </dgm:prSet>
      <dgm:spPr/>
    </dgm:pt>
    <dgm:pt modelId="{8C5D5490-9553-4971-8809-C1D085737404}" type="pres">
      <dgm:prSet presAssocID="{8DC90A5E-3FFC-4846-BE27-C22A22EBDC51}" presName="rootComposite" presStyleCnt="0"/>
      <dgm:spPr/>
    </dgm:pt>
    <dgm:pt modelId="{68541ABF-E982-492A-A6F8-0E8866E7CDD9}" type="pres">
      <dgm:prSet presAssocID="{8DC90A5E-3FFC-4846-BE27-C22A22EBDC51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4E86C2-B470-4EDC-BDEA-6E4C804BDDBB}" type="pres">
      <dgm:prSet presAssocID="{8DC90A5E-3FFC-4846-BE27-C22A22EBDC51}" presName="rootConnector" presStyleLbl="node2" presStyleIdx="0" presStyleCnt="3"/>
      <dgm:spPr/>
      <dgm:t>
        <a:bodyPr/>
        <a:lstStyle/>
        <a:p>
          <a:endParaRPr lang="en-US"/>
        </a:p>
      </dgm:t>
    </dgm:pt>
    <dgm:pt modelId="{A99ECF8A-40C0-44CB-AA19-29111D66DD45}" type="pres">
      <dgm:prSet presAssocID="{8DC90A5E-3FFC-4846-BE27-C22A22EBDC51}" presName="hierChild4" presStyleCnt="0"/>
      <dgm:spPr/>
    </dgm:pt>
    <dgm:pt modelId="{BDBCDB8C-014C-4BF7-968D-28A13223B082}" type="pres">
      <dgm:prSet presAssocID="{8DC90A5E-3FFC-4846-BE27-C22A22EBDC51}" presName="hierChild5" presStyleCnt="0"/>
      <dgm:spPr/>
    </dgm:pt>
    <dgm:pt modelId="{6596E2EC-F651-4FBE-8F3B-D37C0D9459AB}" type="pres">
      <dgm:prSet presAssocID="{3ED2A42B-6DFE-46E5-940C-5F6A67B6F32E}" presName="Name37" presStyleLbl="parChTrans1D2" presStyleIdx="1" presStyleCnt="3"/>
      <dgm:spPr/>
      <dgm:t>
        <a:bodyPr/>
        <a:lstStyle/>
        <a:p>
          <a:endParaRPr lang="en-US"/>
        </a:p>
      </dgm:t>
    </dgm:pt>
    <dgm:pt modelId="{20BBBABC-8CBD-4619-81A5-09CD5FCA3E8B}" type="pres">
      <dgm:prSet presAssocID="{FCF986F7-3396-4A18-A625-7A7609B5DEAF}" presName="hierRoot2" presStyleCnt="0">
        <dgm:presLayoutVars>
          <dgm:hierBranch val="init"/>
        </dgm:presLayoutVars>
      </dgm:prSet>
      <dgm:spPr/>
    </dgm:pt>
    <dgm:pt modelId="{AEDD83D7-BF89-47C8-8894-324E22412002}" type="pres">
      <dgm:prSet presAssocID="{FCF986F7-3396-4A18-A625-7A7609B5DEAF}" presName="rootComposite" presStyleCnt="0"/>
      <dgm:spPr/>
    </dgm:pt>
    <dgm:pt modelId="{47E12B75-7CFC-4E4A-833F-09142AD9A2F8}" type="pres">
      <dgm:prSet presAssocID="{FCF986F7-3396-4A18-A625-7A7609B5DEAF}" presName="rootText" presStyleLbl="node2" presStyleIdx="1" presStyleCnt="3" custLinFactNeighborX="-2622" custLinFactNeighborY="-19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4CAECD-3D6D-43D2-852A-70A4B27438FD}" type="pres">
      <dgm:prSet presAssocID="{FCF986F7-3396-4A18-A625-7A7609B5DEAF}" presName="rootConnector" presStyleLbl="node2" presStyleIdx="1" presStyleCnt="3"/>
      <dgm:spPr/>
      <dgm:t>
        <a:bodyPr/>
        <a:lstStyle/>
        <a:p>
          <a:endParaRPr lang="en-US"/>
        </a:p>
      </dgm:t>
    </dgm:pt>
    <dgm:pt modelId="{BB1BBA5E-72F7-4EF6-BF48-A9572B227165}" type="pres">
      <dgm:prSet presAssocID="{FCF986F7-3396-4A18-A625-7A7609B5DEAF}" presName="hierChild4" presStyleCnt="0"/>
      <dgm:spPr/>
    </dgm:pt>
    <dgm:pt modelId="{D8567FC5-25B0-480C-80F7-739A758E942B}" type="pres">
      <dgm:prSet presAssocID="{FCF986F7-3396-4A18-A625-7A7609B5DEAF}" presName="hierChild5" presStyleCnt="0"/>
      <dgm:spPr/>
    </dgm:pt>
    <dgm:pt modelId="{AD1EC277-CDEE-42BA-B3AB-D908329D55F5}" type="pres">
      <dgm:prSet presAssocID="{7672EF01-3B10-471D-AFE1-C6FB6F5C52AC}" presName="Name37" presStyleLbl="parChTrans1D2" presStyleIdx="2" presStyleCnt="3"/>
      <dgm:spPr/>
      <dgm:t>
        <a:bodyPr/>
        <a:lstStyle/>
        <a:p>
          <a:endParaRPr lang="en-US"/>
        </a:p>
      </dgm:t>
    </dgm:pt>
    <dgm:pt modelId="{DABC855B-DE5C-4E63-90D5-B73ECA73F527}" type="pres">
      <dgm:prSet presAssocID="{6093C340-515C-4E2C-932A-59E1809B94D8}" presName="hierRoot2" presStyleCnt="0">
        <dgm:presLayoutVars>
          <dgm:hierBranch val="init"/>
        </dgm:presLayoutVars>
      </dgm:prSet>
      <dgm:spPr/>
    </dgm:pt>
    <dgm:pt modelId="{8BB8D60D-3A23-42A0-B785-F3DF9E672C95}" type="pres">
      <dgm:prSet presAssocID="{6093C340-515C-4E2C-932A-59E1809B94D8}" presName="rootComposite" presStyleCnt="0"/>
      <dgm:spPr/>
    </dgm:pt>
    <dgm:pt modelId="{2F725E87-4DF8-4928-939E-883CA0A07675}" type="pres">
      <dgm:prSet presAssocID="{6093C340-515C-4E2C-932A-59E1809B94D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060DB6-2AB2-4F33-83CC-F9717E013CF5}" type="pres">
      <dgm:prSet presAssocID="{6093C340-515C-4E2C-932A-59E1809B94D8}" presName="rootConnector" presStyleLbl="node2" presStyleIdx="2" presStyleCnt="3"/>
      <dgm:spPr/>
      <dgm:t>
        <a:bodyPr/>
        <a:lstStyle/>
        <a:p>
          <a:endParaRPr lang="en-US"/>
        </a:p>
      </dgm:t>
    </dgm:pt>
    <dgm:pt modelId="{5A6321AF-FE95-400E-894B-4EBA25E15314}" type="pres">
      <dgm:prSet presAssocID="{6093C340-515C-4E2C-932A-59E1809B94D8}" presName="hierChild4" presStyleCnt="0"/>
      <dgm:spPr/>
    </dgm:pt>
    <dgm:pt modelId="{78D8A136-D799-4F54-BA2F-8BD86A803556}" type="pres">
      <dgm:prSet presAssocID="{6093C340-515C-4E2C-932A-59E1809B94D8}" presName="hierChild5" presStyleCnt="0"/>
      <dgm:spPr/>
    </dgm:pt>
    <dgm:pt modelId="{D406FC3A-8156-47B3-BE61-AAF84BE8AC74}" type="pres">
      <dgm:prSet presAssocID="{CD66D196-D483-497D-BB12-0A0B98934457}" presName="hierChild3" presStyleCnt="0"/>
      <dgm:spPr/>
    </dgm:pt>
  </dgm:ptLst>
  <dgm:cxnLst>
    <dgm:cxn modelId="{541A9D5A-953A-45C8-B1D8-E629D5D96EB9}" type="presOf" srcId="{3ED2A42B-6DFE-46E5-940C-5F6A67B6F32E}" destId="{6596E2EC-F651-4FBE-8F3B-D37C0D9459AB}" srcOrd="0" destOrd="0" presId="urn:microsoft.com/office/officeart/2005/8/layout/orgChart1"/>
    <dgm:cxn modelId="{054DB051-CB57-4A97-AADF-9730C819B381}" type="presOf" srcId="{8DC90A5E-3FFC-4846-BE27-C22A22EBDC51}" destId="{68541ABF-E982-492A-A6F8-0E8866E7CDD9}" srcOrd="0" destOrd="0" presId="urn:microsoft.com/office/officeart/2005/8/layout/orgChart1"/>
    <dgm:cxn modelId="{55FFC337-3A75-46EE-8DDF-FE46700CC3A7}" type="presOf" srcId="{FCF986F7-3396-4A18-A625-7A7609B5DEAF}" destId="{47E12B75-7CFC-4E4A-833F-09142AD9A2F8}" srcOrd="0" destOrd="0" presId="urn:microsoft.com/office/officeart/2005/8/layout/orgChart1"/>
    <dgm:cxn modelId="{A12C345C-68AE-432A-9AFD-3A964DA56CB6}" srcId="{CD66D196-D483-497D-BB12-0A0B98934457}" destId="{8DC90A5E-3FFC-4846-BE27-C22A22EBDC51}" srcOrd="0" destOrd="0" parTransId="{4DC1426E-96BF-4158-BA80-35E44786F067}" sibTransId="{8F647251-BDAC-4397-B1EC-0C6DEB91ECEF}"/>
    <dgm:cxn modelId="{7D1508A9-1383-4711-915F-E63E1B9625E4}" type="presOf" srcId="{6093C340-515C-4E2C-932A-59E1809B94D8}" destId="{35060DB6-2AB2-4F33-83CC-F9717E013CF5}" srcOrd="1" destOrd="0" presId="urn:microsoft.com/office/officeart/2005/8/layout/orgChart1"/>
    <dgm:cxn modelId="{87D04BC3-4579-47F6-928B-737E70E883DF}" type="presOf" srcId="{FCF986F7-3396-4A18-A625-7A7609B5DEAF}" destId="{314CAECD-3D6D-43D2-852A-70A4B27438FD}" srcOrd="1" destOrd="0" presId="urn:microsoft.com/office/officeart/2005/8/layout/orgChart1"/>
    <dgm:cxn modelId="{33B8A15D-5916-483E-8A7A-9E562315BD19}" srcId="{CD66D196-D483-497D-BB12-0A0B98934457}" destId="{FCF986F7-3396-4A18-A625-7A7609B5DEAF}" srcOrd="1" destOrd="0" parTransId="{3ED2A42B-6DFE-46E5-940C-5F6A67B6F32E}" sibTransId="{EF91BB97-CDAC-462C-91C7-E039EDB85A6C}"/>
    <dgm:cxn modelId="{B8FBC6F5-28FB-4DCA-BCA8-A95B0DBCF021}" type="presOf" srcId="{CD66D196-D483-497D-BB12-0A0B98934457}" destId="{30DE613C-167C-4239-B306-AABD8A1B5EE4}" srcOrd="1" destOrd="0" presId="urn:microsoft.com/office/officeart/2005/8/layout/orgChart1"/>
    <dgm:cxn modelId="{DA878167-4C7A-4F8E-90F9-047EF17CD7EC}" srcId="{CD66D196-D483-497D-BB12-0A0B98934457}" destId="{6093C340-515C-4E2C-932A-59E1809B94D8}" srcOrd="2" destOrd="0" parTransId="{7672EF01-3B10-471D-AFE1-C6FB6F5C52AC}" sibTransId="{54A34617-88E1-4E1C-AFCE-BABAC2AF263E}"/>
    <dgm:cxn modelId="{620D956D-6DF8-4E8A-A8C7-BC8845310022}" type="presOf" srcId="{4DC1426E-96BF-4158-BA80-35E44786F067}" destId="{383CB363-1940-406C-ACE5-70E626D544F5}" srcOrd="0" destOrd="0" presId="urn:microsoft.com/office/officeart/2005/8/layout/orgChart1"/>
    <dgm:cxn modelId="{C738A529-5BB8-4CB8-9F23-18DB9ACEB5C0}" type="presOf" srcId="{8DC90A5E-3FFC-4846-BE27-C22A22EBDC51}" destId="{E14E86C2-B470-4EDC-BDEA-6E4C804BDDBB}" srcOrd="1" destOrd="0" presId="urn:microsoft.com/office/officeart/2005/8/layout/orgChart1"/>
    <dgm:cxn modelId="{F6BD49ED-DAA4-4830-A5EB-4C855E07D32E}" type="presOf" srcId="{6093C340-515C-4E2C-932A-59E1809B94D8}" destId="{2F725E87-4DF8-4928-939E-883CA0A07675}" srcOrd="0" destOrd="0" presId="urn:microsoft.com/office/officeart/2005/8/layout/orgChart1"/>
    <dgm:cxn modelId="{6E1EDF69-744E-4A01-8FA4-3C42D8F1F445}" srcId="{8B46C97A-31C7-405B-B3FB-E9938B28E88D}" destId="{CD66D196-D483-497D-BB12-0A0B98934457}" srcOrd="0" destOrd="0" parTransId="{CCB3B7FE-9592-47D4-AB14-C14BF507C693}" sibTransId="{5B6D5E47-5810-4BE1-A1C1-9D6BEAE97A85}"/>
    <dgm:cxn modelId="{BE038042-62BF-47B1-BFD2-8D8CDD8A8B3F}" type="presOf" srcId="{8B46C97A-31C7-405B-B3FB-E9938B28E88D}" destId="{A40DA5CC-B73A-4F41-9283-4373D2D8CE57}" srcOrd="0" destOrd="0" presId="urn:microsoft.com/office/officeart/2005/8/layout/orgChart1"/>
    <dgm:cxn modelId="{967F2143-90E9-440D-9A5C-2B30626AF60F}" type="presOf" srcId="{CD66D196-D483-497D-BB12-0A0B98934457}" destId="{5549DCEE-6238-4B04-AD82-D51B5DD31BA3}" srcOrd="0" destOrd="0" presId="urn:microsoft.com/office/officeart/2005/8/layout/orgChart1"/>
    <dgm:cxn modelId="{D61D3609-729F-41F2-B58B-4B353E993B38}" type="presOf" srcId="{7672EF01-3B10-471D-AFE1-C6FB6F5C52AC}" destId="{AD1EC277-CDEE-42BA-B3AB-D908329D55F5}" srcOrd="0" destOrd="0" presId="urn:microsoft.com/office/officeart/2005/8/layout/orgChart1"/>
    <dgm:cxn modelId="{59785A28-FCCC-42E7-81F1-565178E0C2AD}" type="presParOf" srcId="{A40DA5CC-B73A-4F41-9283-4373D2D8CE57}" destId="{E5C55504-BAB9-4178-890D-2EDE1C5346DA}" srcOrd="0" destOrd="0" presId="urn:microsoft.com/office/officeart/2005/8/layout/orgChart1"/>
    <dgm:cxn modelId="{9D9B5D88-B039-4829-B5DA-B9AC58C4EBC6}" type="presParOf" srcId="{E5C55504-BAB9-4178-890D-2EDE1C5346DA}" destId="{FE08181F-ECD6-4B8A-9D83-E2FB40C48E4B}" srcOrd="0" destOrd="0" presId="urn:microsoft.com/office/officeart/2005/8/layout/orgChart1"/>
    <dgm:cxn modelId="{3136D6F3-D768-4F72-9956-BE1A1EFB097D}" type="presParOf" srcId="{FE08181F-ECD6-4B8A-9D83-E2FB40C48E4B}" destId="{5549DCEE-6238-4B04-AD82-D51B5DD31BA3}" srcOrd="0" destOrd="0" presId="urn:microsoft.com/office/officeart/2005/8/layout/orgChart1"/>
    <dgm:cxn modelId="{CEF59AC4-AEDA-4F21-8538-C584F25268C0}" type="presParOf" srcId="{FE08181F-ECD6-4B8A-9D83-E2FB40C48E4B}" destId="{30DE613C-167C-4239-B306-AABD8A1B5EE4}" srcOrd="1" destOrd="0" presId="urn:microsoft.com/office/officeart/2005/8/layout/orgChart1"/>
    <dgm:cxn modelId="{F4E94CD8-AC73-4F61-A226-4012E06359E2}" type="presParOf" srcId="{E5C55504-BAB9-4178-890D-2EDE1C5346DA}" destId="{D428E751-818C-4E7F-AA9F-9C5B707E8AA9}" srcOrd="1" destOrd="0" presId="urn:microsoft.com/office/officeart/2005/8/layout/orgChart1"/>
    <dgm:cxn modelId="{DFF31056-BFF1-4FBB-AE25-A046770EA4C6}" type="presParOf" srcId="{D428E751-818C-4E7F-AA9F-9C5B707E8AA9}" destId="{383CB363-1940-406C-ACE5-70E626D544F5}" srcOrd="0" destOrd="0" presId="urn:microsoft.com/office/officeart/2005/8/layout/orgChart1"/>
    <dgm:cxn modelId="{BA466834-8A9D-40C7-B57C-F1CABFB5DE6D}" type="presParOf" srcId="{D428E751-818C-4E7F-AA9F-9C5B707E8AA9}" destId="{B8064999-BF72-4624-8792-A9005B006AF7}" srcOrd="1" destOrd="0" presId="urn:microsoft.com/office/officeart/2005/8/layout/orgChart1"/>
    <dgm:cxn modelId="{9E88E735-10DE-4AFF-9B8B-D0269E8480DC}" type="presParOf" srcId="{B8064999-BF72-4624-8792-A9005B006AF7}" destId="{8C5D5490-9553-4971-8809-C1D085737404}" srcOrd="0" destOrd="0" presId="urn:microsoft.com/office/officeart/2005/8/layout/orgChart1"/>
    <dgm:cxn modelId="{3F8E251B-A351-4F54-99AC-EB31BB7AA9F9}" type="presParOf" srcId="{8C5D5490-9553-4971-8809-C1D085737404}" destId="{68541ABF-E982-492A-A6F8-0E8866E7CDD9}" srcOrd="0" destOrd="0" presId="urn:microsoft.com/office/officeart/2005/8/layout/orgChart1"/>
    <dgm:cxn modelId="{992F412E-3B87-498F-B356-F484E96F1073}" type="presParOf" srcId="{8C5D5490-9553-4971-8809-C1D085737404}" destId="{E14E86C2-B470-4EDC-BDEA-6E4C804BDDBB}" srcOrd="1" destOrd="0" presId="urn:microsoft.com/office/officeart/2005/8/layout/orgChart1"/>
    <dgm:cxn modelId="{C0ED4D00-FFC0-4494-9E35-8FB70EA8EAFE}" type="presParOf" srcId="{B8064999-BF72-4624-8792-A9005B006AF7}" destId="{A99ECF8A-40C0-44CB-AA19-29111D66DD45}" srcOrd="1" destOrd="0" presId="urn:microsoft.com/office/officeart/2005/8/layout/orgChart1"/>
    <dgm:cxn modelId="{9B54003D-5502-4059-A0C2-46E9EC2D5DD6}" type="presParOf" srcId="{B8064999-BF72-4624-8792-A9005B006AF7}" destId="{BDBCDB8C-014C-4BF7-968D-28A13223B082}" srcOrd="2" destOrd="0" presId="urn:microsoft.com/office/officeart/2005/8/layout/orgChart1"/>
    <dgm:cxn modelId="{3C00466E-2379-414D-A9B7-C26EAA02B051}" type="presParOf" srcId="{D428E751-818C-4E7F-AA9F-9C5B707E8AA9}" destId="{6596E2EC-F651-4FBE-8F3B-D37C0D9459AB}" srcOrd="2" destOrd="0" presId="urn:microsoft.com/office/officeart/2005/8/layout/orgChart1"/>
    <dgm:cxn modelId="{8B1E1684-C376-4EF0-9860-B834E66F1276}" type="presParOf" srcId="{D428E751-818C-4E7F-AA9F-9C5B707E8AA9}" destId="{20BBBABC-8CBD-4619-81A5-09CD5FCA3E8B}" srcOrd="3" destOrd="0" presId="urn:microsoft.com/office/officeart/2005/8/layout/orgChart1"/>
    <dgm:cxn modelId="{BD42669B-9CD1-4C9E-94D3-AC7AB3285DBE}" type="presParOf" srcId="{20BBBABC-8CBD-4619-81A5-09CD5FCA3E8B}" destId="{AEDD83D7-BF89-47C8-8894-324E22412002}" srcOrd="0" destOrd="0" presId="urn:microsoft.com/office/officeart/2005/8/layout/orgChart1"/>
    <dgm:cxn modelId="{086FC5DB-252D-45A3-8329-F5D95314A89D}" type="presParOf" srcId="{AEDD83D7-BF89-47C8-8894-324E22412002}" destId="{47E12B75-7CFC-4E4A-833F-09142AD9A2F8}" srcOrd="0" destOrd="0" presId="urn:microsoft.com/office/officeart/2005/8/layout/orgChart1"/>
    <dgm:cxn modelId="{07667929-90FB-48D5-A852-509820886D35}" type="presParOf" srcId="{AEDD83D7-BF89-47C8-8894-324E22412002}" destId="{314CAECD-3D6D-43D2-852A-70A4B27438FD}" srcOrd="1" destOrd="0" presId="urn:microsoft.com/office/officeart/2005/8/layout/orgChart1"/>
    <dgm:cxn modelId="{99107EE7-039E-4CC3-88F3-9B4450D1296E}" type="presParOf" srcId="{20BBBABC-8CBD-4619-81A5-09CD5FCA3E8B}" destId="{BB1BBA5E-72F7-4EF6-BF48-A9572B227165}" srcOrd="1" destOrd="0" presId="urn:microsoft.com/office/officeart/2005/8/layout/orgChart1"/>
    <dgm:cxn modelId="{43277D81-594C-455B-A7A8-CF2D387E0692}" type="presParOf" srcId="{20BBBABC-8CBD-4619-81A5-09CD5FCA3E8B}" destId="{D8567FC5-25B0-480C-80F7-739A758E942B}" srcOrd="2" destOrd="0" presId="urn:microsoft.com/office/officeart/2005/8/layout/orgChart1"/>
    <dgm:cxn modelId="{C7B0A133-17F2-478D-A12C-6E62AD1AB4BC}" type="presParOf" srcId="{D428E751-818C-4E7F-AA9F-9C5B707E8AA9}" destId="{AD1EC277-CDEE-42BA-B3AB-D908329D55F5}" srcOrd="4" destOrd="0" presId="urn:microsoft.com/office/officeart/2005/8/layout/orgChart1"/>
    <dgm:cxn modelId="{C671272A-2A59-4691-8AB2-41C3691A3626}" type="presParOf" srcId="{D428E751-818C-4E7F-AA9F-9C5B707E8AA9}" destId="{DABC855B-DE5C-4E63-90D5-B73ECA73F527}" srcOrd="5" destOrd="0" presId="urn:microsoft.com/office/officeart/2005/8/layout/orgChart1"/>
    <dgm:cxn modelId="{681631B7-1AE4-4C41-947D-D04538EE2370}" type="presParOf" srcId="{DABC855B-DE5C-4E63-90D5-B73ECA73F527}" destId="{8BB8D60D-3A23-42A0-B785-F3DF9E672C95}" srcOrd="0" destOrd="0" presId="urn:microsoft.com/office/officeart/2005/8/layout/orgChart1"/>
    <dgm:cxn modelId="{9EF7EE87-4F7F-4215-AAA8-5F5526017641}" type="presParOf" srcId="{8BB8D60D-3A23-42A0-B785-F3DF9E672C95}" destId="{2F725E87-4DF8-4928-939E-883CA0A07675}" srcOrd="0" destOrd="0" presId="urn:microsoft.com/office/officeart/2005/8/layout/orgChart1"/>
    <dgm:cxn modelId="{434AD34B-5944-4DEF-8A4A-3F1C8EF325B5}" type="presParOf" srcId="{8BB8D60D-3A23-42A0-B785-F3DF9E672C95}" destId="{35060DB6-2AB2-4F33-83CC-F9717E013CF5}" srcOrd="1" destOrd="0" presId="urn:microsoft.com/office/officeart/2005/8/layout/orgChart1"/>
    <dgm:cxn modelId="{D5237312-9AE0-46D8-B56D-C81466B449F0}" type="presParOf" srcId="{DABC855B-DE5C-4E63-90D5-B73ECA73F527}" destId="{5A6321AF-FE95-400E-894B-4EBA25E15314}" srcOrd="1" destOrd="0" presId="urn:microsoft.com/office/officeart/2005/8/layout/orgChart1"/>
    <dgm:cxn modelId="{5E3DF1A2-6A8C-49D2-9CDB-21BF8111248F}" type="presParOf" srcId="{DABC855B-DE5C-4E63-90D5-B73ECA73F527}" destId="{78D8A136-D799-4F54-BA2F-8BD86A803556}" srcOrd="2" destOrd="0" presId="urn:microsoft.com/office/officeart/2005/8/layout/orgChart1"/>
    <dgm:cxn modelId="{8187B193-A4E6-40D5-92D9-78B3E49EA7B4}" type="presParOf" srcId="{E5C55504-BAB9-4178-890D-2EDE1C5346DA}" destId="{D406FC3A-8156-47B3-BE61-AAF84BE8AC7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EC277-CDEE-42BA-B3AB-D908329D55F5}">
      <dsp:nvSpPr>
        <dsp:cNvPr id="0" name=""/>
        <dsp:cNvSpPr/>
      </dsp:nvSpPr>
      <dsp:spPr>
        <a:xfrm>
          <a:off x="3962400" y="3193714"/>
          <a:ext cx="2803427" cy="4865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272"/>
              </a:lnTo>
              <a:lnTo>
                <a:pt x="2803427" y="243272"/>
              </a:lnTo>
              <a:lnTo>
                <a:pt x="2803427" y="48654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96E2EC-F651-4FBE-8F3B-D37C0D9459AB}">
      <dsp:nvSpPr>
        <dsp:cNvPr id="0" name=""/>
        <dsp:cNvSpPr/>
      </dsp:nvSpPr>
      <dsp:spPr>
        <a:xfrm>
          <a:off x="3855931" y="3193714"/>
          <a:ext cx="91440" cy="463886"/>
        </a:xfrm>
        <a:custGeom>
          <a:avLst/>
          <a:gdLst/>
          <a:ahLst/>
          <a:cxnLst/>
          <a:rect l="0" t="0" r="0" b="0"/>
          <a:pathLst>
            <a:path>
              <a:moveTo>
                <a:pt x="106468" y="0"/>
              </a:moveTo>
              <a:lnTo>
                <a:pt x="106468" y="220613"/>
              </a:lnTo>
              <a:lnTo>
                <a:pt x="45720" y="220613"/>
              </a:lnTo>
              <a:lnTo>
                <a:pt x="45720" y="4638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3CB363-1940-406C-ACE5-70E626D544F5}">
      <dsp:nvSpPr>
        <dsp:cNvPr id="0" name=""/>
        <dsp:cNvSpPr/>
      </dsp:nvSpPr>
      <dsp:spPr>
        <a:xfrm>
          <a:off x="1158972" y="3193714"/>
          <a:ext cx="2803427" cy="486545"/>
        </a:xfrm>
        <a:custGeom>
          <a:avLst/>
          <a:gdLst/>
          <a:ahLst/>
          <a:cxnLst/>
          <a:rect l="0" t="0" r="0" b="0"/>
          <a:pathLst>
            <a:path>
              <a:moveTo>
                <a:pt x="2803427" y="0"/>
              </a:moveTo>
              <a:lnTo>
                <a:pt x="2803427" y="243272"/>
              </a:lnTo>
              <a:lnTo>
                <a:pt x="0" y="243272"/>
              </a:lnTo>
              <a:lnTo>
                <a:pt x="0" y="48654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49DCEE-6238-4B04-AD82-D51B5DD31BA3}">
      <dsp:nvSpPr>
        <dsp:cNvPr id="0" name=""/>
        <dsp:cNvSpPr/>
      </dsp:nvSpPr>
      <dsp:spPr>
        <a:xfrm>
          <a:off x="2179316" y="876299"/>
          <a:ext cx="3566167" cy="23174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3200" kern="1200" dirty="0" smtClean="0"/>
            <a:t>ПРОГРАМ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2800" kern="1200" dirty="0" smtClean="0"/>
            <a:t>“</a:t>
          </a:r>
          <a:r>
            <a:rPr lang="sr-Cyrl-BA" sz="3200" kern="1200" dirty="0" smtClean="0"/>
            <a:t>ЂАЧКА ПУТОВАЊА”</a:t>
          </a:r>
          <a:endParaRPr lang="en-US" sz="3200" kern="1200" dirty="0"/>
        </a:p>
      </dsp:txBody>
      <dsp:txXfrm>
        <a:off x="2179316" y="876299"/>
        <a:ext cx="3566167" cy="2317414"/>
      </dsp:txXfrm>
    </dsp:sp>
    <dsp:sp modelId="{68541ABF-E982-492A-A6F8-0E8866E7CDD9}">
      <dsp:nvSpPr>
        <dsp:cNvPr id="0" name=""/>
        <dsp:cNvSpPr/>
      </dsp:nvSpPr>
      <dsp:spPr>
        <a:xfrm>
          <a:off x="532" y="3680259"/>
          <a:ext cx="2316881" cy="11584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3200" kern="1200" dirty="0" smtClean="0"/>
            <a:t>1.Екскурзије</a:t>
          </a:r>
          <a:endParaRPr lang="en-US" sz="3200" kern="1200" dirty="0"/>
        </a:p>
      </dsp:txBody>
      <dsp:txXfrm>
        <a:off x="532" y="3680259"/>
        <a:ext cx="2316881" cy="1158440"/>
      </dsp:txXfrm>
    </dsp:sp>
    <dsp:sp modelId="{47E12B75-7CFC-4E4A-833F-09142AD9A2F8}">
      <dsp:nvSpPr>
        <dsp:cNvPr id="0" name=""/>
        <dsp:cNvSpPr/>
      </dsp:nvSpPr>
      <dsp:spPr>
        <a:xfrm>
          <a:off x="2743210" y="3657600"/>
          <a:ext cx="2316881" cy="11584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3200" kern="1200" dirty="0" smtClean="0"/>
            <a:t>2. Излети</a:t>
          </a:r>
          <a:endParaRPr lang="en-US" sz="3200" kern="1200" dirty="0"/>
        </a:p>
      </dsp:txBody>
      <dsp:txXfrm>
        <a:off x="2743210" y="3657600"/>
        <a:ext cx="2316881" cy="1158440"/>
      </dsp:txXfrm>
    </dsp:sp>
    <dsp:sp modelId="{2F725E87-4DF8-4928-939E-883CA0A07675}">
      <dsp:nvSpPr>
        <dsp:cNvPr id="0" name=""/>
        <dsp:cNvSpPr/>
      </dsp:nvSpPr>
      <dsp:spPr>
        <a:xfrm>
          <a:off x="5607386" y="3680259"/>
          <a:ext cx="2316881" cy="11584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BA" sz="3200" kern="1200" dirty="0" smtClean="0"/>
            <a:t>3. Школе у природи</a:t>
          </a:r>
          <a:endParaRPr lang="en-US" sz="3200" kern="1200" dirty="0"/>
        </a:p>
      </dsp:txBody>
      <dsp:txXfrm>
        <a:off x="5607386" y="3680259"/>
        <a:ext cx="2316881" cy="1158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79B33-ADB2-471A-A9BD-2CDC112F380D}" type="datetimeFigureOut">
              <a:rPr lang="en-US" smtClean="0"/>
              <a:t>24-Mar-14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7BCA5-48D4-4C1D-8A9A-8102A34A8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1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A68FC98-2220-4A8C-895C-0AB2E606C9AB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D6D28-2F0D-4046-BFAF-4FC9135747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24-Mar-14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B9DA8-13AE-4295-8A00-7767C1C444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5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3CE8D-E1DB-402B-A78A-621F3D384D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24-Mar-14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02EDB-A202-4917-8E65-1354C5CDA1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0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68D7C-C783-4DE4-8604-546CCF253C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24-Mar-14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6F55-44FF-4CB3-90E5-A4E1596325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1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880FE-F4E9-49B5-9EFF-C9BCCF9A5C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24-Mar-14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BB1DC-99D1-4839-B242-FAD9DAEE40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9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652E2-7B47-42DC-9A99-FF4FB63316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24-Mar-14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9D416-72F6-430D-A3AE-1B57960C2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1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8646A-D3F2-4699-9CEF-ED34F769E6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24-Mar-14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1F851-D6DC-45BF-BE0F-AD09D8EEAD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3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A307D-EB5E-4DBF-ACFC-095D6F1B68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24-Mar-14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5B2C6-F0D8-4BAF-96D8-E575ECDAC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9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9C2BA-E943-47DB-9A5E-9E766A8E6B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24-Mar-14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DA8DD-ED6D-4FA0-B8B5-86E6769D47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18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D9695-9B77-463A-8DFC-4D969410246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24-Mar-14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43FA3-DCAC-4427-B98F-853A54EAC9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2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1C36D-DD3E-4CBA-A827-32E9BB058A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24-Mar-14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6A857-8AAB-4B23-B880-628A527CDF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4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1A8E-DA8C-403A-99D9-7DAF764816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24-Mar-14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208CA-7E47-4082-A526-5948CE92CA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92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7C0BEB-A79F-40AF-B130-6CACB56C9A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24-Mar-14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0FE0FF-89CC-4333-BAE7-EA19700B0A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3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7772400" cy="3505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sr-Latn-BA" sz="3200" dirty="0" smtClean="0"/>
              <a:t/>
            </a:r>
            <a:br>
              <a:rPr lang="sr-Latn-BA" sz="3200" dirty="0" smtClean="0"/>
            </a:br>
            <a:r>
              <a:rPr lang="sr-Cyrl-BA" sz="3200" dirty="0" smtClean="0"/>
              <a:t> </a:t>
            </a:r>
            <a:br>
              <a:rPr lang="sr-Cyrl-BA" sz="3200" dirty="0" smtClean="0"/>
            </a:br>
            <a:r>
              <a:rPr lang="sr-Cyrl-BA" sz="3200" dirty="0"/>
              <a:t/>
            </a:r>
            <a:br>
              <a:rPr lang="sr-Cyrl-BA" sz="3200" dirty="0"/>
            </a:br>
            <a:r>
              <a:rPr lang="sr-Cyrl-BA" sz="1800" dirty="0" smtClean="0"/>
              <a:t/>
            </a:r>
            <a:br>
              <a:rPr lang="sr-Cyrl-BA" sz="1800" dirty="0" smtClean="0"/>
            </a:br>
            <a:r>
              <a:rPr lang="sr-Cyrl-BA" sz="3200" dirty="0" smtClean="0"/>
              <a:t/>
            </a:r>
            <a:br>
              <a:rPr lang="sr-Cyrl-BA" sz="3200" dirty="0" smtClean="0"/>
            </a:br>
            <a:r>
              <a:rPr lang="sr-Latn-BA" sz="3200" dirty="0" smtClean="0"/>
              <a:t/>
            </a:r>
            <a:br>
              <a:rPr lang="sr-Latn-BA" sz="3200" dirty="0" smtClean="0"/>
            </a:br>
            <a:r>
              <a:rPr lang="sr-Cyrl-BA" sz="3200" dirty="0" smtClean="0"/>
              <a:t/>
            </a:r>
            <a:br>
              <a:rPr lang="sr-Cyrl-BA" sz="3200" dirty="0" smtClean="0"/>
            </a:br>
            <a:r>
              <a:rPr lang="sr-Cyrl-BA" sz="3200" dirty="0"/>
              <a:t/>
            </a:r>
            <a:br>
              <a:rPr lang="sr-Cyrl-BA" sz="3200" dirty="0"/>
            </a:br>
            <a:r>
              <a:rPr lang="sr-Cyrl-BA" sz="3200" dirty="0" smtClean="0"/>
              <a:t/>
            </a:r>
            <a:br>
              <a:rPr lang="sr-Cyrl-BA" sz="3200" dirty="0" smtClean="0"/>
            </a:br>
            <a:r>
              <a:rPr lang="sr-Cyrl-BA" sz="3200" dirty="0"/>
              <a:t/>
            </a:r>
            <a:br>
              <a:rPr lang="sr-Cyrl-BA" sz="3200" dirty="0"/>
            </a:br>
            <a:r>
              <a:rPr lang="sr-Cyrl-BA" sz="3200" dirty="0" smtClean="0"/>
              <a:t/>
            </a:r>
            <a:br>
              <a:rPr lang="sr-Cyrl-BA" sz="3200" dirty="0" smtClean="0"/>
            </a:b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00200"/>
            <a:ext cx="8686800" cy="4876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r-Cyrl-BA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МИНИСТАРСТВО  ТРГОВИНЕ  И ТУРИЗМА  РС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Cyrl-BA" sz="1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r-Cyrl-BA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МИНИСТАРСТВО  ПРОСВЈЕТЕ И КУЛТУРЕ  РС</a:t>
            </a:r>
            <a:endParaRPr lang="en-US" sz="1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Cyrl-BA" sz="5700" b="1" dirty="0" smtClean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r-Cyrl-BA" sz="5700" b="1" dirty="0" smtClean="0">
                <a:solidFill>
                  <a:srgbClr val="002060"/>
                </a:solidFill>
              </a:rPr>
              <a:t>“ЂАЧКА ПУТОВАЊА“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Cyrl-BA" sz="4400" b="1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Cyrl-BA" sz="2000" b="1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Cyrl-BA" sz="2000" b="1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4400" b="1" dirty="0">
              <a:solidFill>
                <a:schemeClr val="tx1"/>
              </a:solidFill>
            </a:endParaRPr>
          </a:p>
        </p:txBody>
      </p:sp>
      <p:graphicFrame>
        <p:nvGraphicFramePr>
          <p:cNvPr id="205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110428"/>
              </p:ext>
            </p:extLst>
          </p:nvPr>
        </p:nvGraphicFramePr>
        <p:xfrm>
          <a:off x="3810000" y="4953000"/>
          <a:ext cx="47339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orelDRAW" r:id="rId4" imgW="7303008" imgH="1761744" progId="">
                  <p:embed/>
                </p:oleObj>
              </mc:Choice>
              <mc:Fallback>
                <p:oleObj name="CorelDRAW" r:id="rId4" imgW="7303008" imgH="176174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953000"/>
                        <a:ext cx="47339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8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867400" y="152400"/>
            <a:ext cx="3276600" cy="381000"/>
          </a:xfrm>
        </p:spPr>
        <p:txBody>
          <a:bodyPr/>
          <a:lstStyle/>
          <a:p>
            <a:pPr algn="r"/>
            <a:r>
              <a:rPr lang="sr-Cyrl-BA" sz="2400" smtClean="0"/>
              <a:t>Јањски отоци - Шипово</a:t>
            </a:r>
            <a:endParaRPr lang="en-US" sz="2400" smtClean="0"/>
          </a:p>
        </p:txBody>
      </p:sp>
      <p:pic>
        <p:nvPicPr>
          <p:cNvPr id="10243" name="Content Placeholder 3" descr="7A93BD1F-0DAF-6448-B495-5959DFC7467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577850"/>
            <a:ext cx="7924800" cy="6280150"/>
          </a:xfrm>
        </p:spPr>
      </p:pic>
    </p:spTree>
    <p:extLst>
      <p:ext uri="{BB962C8B-B14F-4D97-AF65-F5344CB8AC3E}">
        <p14:creationId xmlns:p14="http://schemas.microsoft.com/office/powerpoint/2010/main" val="329747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1371600"/>
          </a:xfrm>
        </p:spPr>
        <p:txBody>
          <a:bodyPr/>
          <a:lstStyle/>
          <a:p>
            <a:pPr algn="r"/>
            <a:r>
              <a:rPr lang="sr-Cyrl-BA" sz="2800" smtClean="0"/>
              <a:t>НП “Козара” </a:t>
            </a:r>
            <a:r>
              <a:rPr lang="en-US" sz="2800" smtClean="0"/>
              <a:t>                                </a:t>
            </a:r>
            <a:r>
              <a:rPr lang="sr-Cyrl-BA" sz="2800" smtClean="0"/>
              <a:t>         Музеј у НП “Козара”</a:t>
            </a:r>
            <a:endParaRPr lang="en-US" sz="4000" smtClean="0"/>
          </a:p>
        </p:txBody>
      </p:sp>
      <p:pic>
        <p:nvPicPr>
          <p:cNvPr id="11267" name="Content Placeholder 4" descr="Kozara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4191000" cy="3886200"/>
          </a:xfrm>
        </p:spPr>
      </p:pic>
      <p:pic>
        <p:nvPicPr>
          <p:cNvPr id="11268" name="Content Placeholder 5" descr="5342607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905000"/>
            <a:ext cx="4667250" cy="3886200"/>
          </a:xfrm>
        </p:spPr>
      </p:pic>
    </p:spTree>
    <p:extLst>
      <p:ext uri="{BB962C8B-B14F-4D97-AF65-F5344CB8AC3E}">
        <p14:creationId xmlns:p14="http://schemas.microsoft.com/office/powerpoint/2010/main" val="216342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6629400" cy="533400"/>
          </a:xfrm>
        </p:spPr>
        <p:txBody>
          <a:bodyPr/>
          <a:lstStyle/>
          <a:p>
            <a:r>
              <a:rPr lang="sr-Cyrl-BA" sz="3200" smtClean="0"/>
              <a:t>Доња Градина – Топола ужаса  </a:t>
            </a:r>
            <a:endParaRPr lang="en-US" sz="3200" smtClean="0"/>
          </a:p>
        </p:txBody>
      </p:sp>
      <p:pic>
        <p:nvPicPr>
          <p:cNvPr id="12291" name="Content Placeholder 3" descr="3899595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6172200"/>
          </a:xfrm>
        </p:spPr>
      </p:pic>
    </p:spTree>
    <p:extLst>
      <p:ext uri="{BB962C8B-B14F-4D97-AF65-F5344CB8AC3E}">
        <p14:creationId xmlns:p14="http://schemas.microsoft.com/office/powerpoint/2010/main" val="391487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74638"/>
            <a:ext cx="5410200" cy="563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Cyrl-BA" sz="3600" dirty="0" smtClean="0"/>
              <a:t>Етно домаћинство “Кнежица”</a:t>
            </a:r>
            <a:endParaRPr lang="en-US" sz="3600" dirty="0"/>
          </a:p>
        </p:txBody>
      </p:sp>
      <p:pic>
        <p:nvPicPr>
          <p:cNvPr id="13315" name="Content Placeholder 3" descr="!!DSC_039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288" y="914400"/>
            <a:ext cx="8607425" cy="5715000"/>
          </a:xfrm>
        </p:spPr>
      </p:pic>
    </p:spTree>
    <p:extLst>
      <p:ext uri="{BB962C8B-B14F-4D97-AF65-F5344CB8AC3E}">
        <p14:creationId xmlns:p14="http://schemas.microsoft.com/office/powerpoint/2010/main" val="303455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0" y="152400"/>
            <a:ext cx="4343400" cy="487363"/>
          </a:xfrm>
        </p:spPr>
        <p:txBody>
          <a:bodyPr/>
          <a:lstStyle/>
          <a:p>
            <a:r>
              <a:rPr lang="sr-Cyrl-BA" sz="3200" smtClean="0"/>
              <a:t>Манастир Моштаница</a:t>
            </a:r>
            <a:endParaRPr lang="en-US" sz="3200" smtClean="0"/>
          </a:p>
        </p:txBody>
      </p:sp>
      <p:pic>
        <p:nvPicPr>
          <p:cNvPr id="14339" name="Content Placeholder 3" descr="Manastir-Mostanic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811213"/>
            <a:ext cx="8534400" cy="5718175"/>
          </a:xfrm>
        </p:spPr>
      </p:pic>
    </p:spTree>
    <p:extLst>
      <p:ext uri="{BB962C8B-B14F-4D97-AF65-F5344CB8AC3E}">
        <p14:creationId xmlns:p14="http://schemas.microsoft.com/office/powerpoint/2010/main" val="347491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8600"/>
            <a:ext cx="419100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Cyrl-BA" sz="3600" dirty="0" smtClean="0"/>
              <a:t>Добој – Градина</a:t>
            </a:r>
            <a:endParaRPr lang="en-US" sz="3600" dirty="0"/>
          </a:p>
        </p:txBody>
      </p:sp>
      <p:pic>
        <p:nvPicPr>
          <p:cNvPr id="15363" name="Content Placeholder 4" descr="336555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838200"/>
            <a:ext cx="8534400" cy="5791200"/>
          </a:xfrm>
        </p:spPr>
      </p:pic>
    </p:spTree>
    <p:extLst>
      <p:ext uri="{BB962C8B-B14F-4D97-AF65-F5344CB8AC3E}">
        <p14:creationId xmlns:p14="http://schemas.microsoft.com/office/powerpoint/2010/main" val="102332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Cyrl-BA" sz="3600" dirty="0" smtClean="0"/>
              <a:t>Краљевско етно село “Котроманићево”</a:t>
            </a:r>
            <a:endParaRPr lang="en-US" sz="3600" dirty="0"/>
          </a:p>
        </p:txBody>
      </p:sp>
      <p:pic>
        <p:nvPicPr>
          <p:cNvPr id="16387" name="Content Placeholder 3" descr="310126_507793765937184_1056210203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838200"/>
            <a:ext cx="8686800" cy="5867400"/>
          </a:xfrm>
        </p:spPr>
      </p:pic>
    </p:spTree>
    <p:extLst>
      <p:ext uri="{BB962C8B-B14F-4D97-AF65-F5344CB8AC3E}">
        <p14:creationId xmlns:p14="http://schemas.microsoft.com/office/powerpoint/2010/main" val="385217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sr-Cyrl-BA" sz="3200" dirty="0" smtClean="0"/>
              <a:t>ПРИЈЕДОР</a:t>
            </a:r>
            <a:r>
              <a:rPr lang="sr-Cyrl-BA" sz="2400" b="1" dirty="0" smtClean="0"/>
              <a:t> </a:t>
            </a:r>
            <a:endParaRPr lang="en-US" sz="2400" b="1" dirty="0"/>
          </a:p>
        </p:txBody>
      </p:sp>
      <p:pic>
        <p:nvPicPr>
          <p:cNvPr id="2050" name="Picture 2" descr="\\Dixi\d\SAJAM BG\pult slike\Prijedo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4191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orisnik\Desktop\spomen kuca porodice stojanovic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40417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orisnik\Desktop\552797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4304382" cy="285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680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pPr algn="r"/>
            <a:r>
              <a:rPr lang="en-US" sz="2400" b="1" dirty="0" smtClean="0"/>
              <a:t>         </a:t>
            </a:r>
            <a:r>
              <a:rPr lang="sr-Cyrl-BA" sz="2000" b="1" dirty="0" smtClean="0"/>
              <a:t>СРЦ „ХАЈДУЧКЕ ВОДЕ“ БОРЈЕ-ТЕСЛИЋ</a:t>
            </a:r>
            <a:endParaRPr lang="en-US" sz="2000" b="1" dirty="0"/>
          </a:p>
        </p:txBody>
      </p:sp>
      <p:pic>
        <p:nvPicPr>
          <p:cNvPr id="3075" name="Picture 3" descr="C:\Users\Korisnik\Desktop\HAJDUCKE VODE\942900_540970342626411_32228175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85755"/>
            <a:ext cx="4368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orisnik\Desktop\HAJDUCKE VODE\IMG_88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86200"/>
            <a:ext cx="4495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Korisnik\Desktop\HAJDUCKE VODE\IMG_83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09600"/>
            <a:ext cx="504767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Korisnik\Desktop\HAJDUCKE VODE\IMG_8491A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3657600" cy="370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algn="l"/>
            <a:r>
              <a:rPr lang="ru-RU" sz="3600" b="1" dirty="0" smtClean="0">
                <a:solidFill>
                  <a:srgbClr val="0070C0"/>
                </a:solidFill>
              </a:rPr>
              <a:t>Приједлог програма за ученике који долазе из источних и јужних дијелова РС: </a:t>
            </a:r>
            <a:endParaRPr lang="en-US" sz="3600" b="1" dirty="0" smtClean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2672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r-Cyrl-BA" sz="2400" b="1" dirty="0" smtClean="0">
                <a:solidFill>
                  <a:srgbClr val="002060"/>
                </a:solidFill>
              </a:rPr>
              <a:t>Дестинације</a:t>
            </a:r>
            <a:r>
              <a:rPr lang="sr-Cyrl-BA" sz="2400" dirty="0" smtClean="0"/>
              <a:t>: Бијељина – Добој – Теслић, Борје - Бања Лука - НП Козара, Приједор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Cyrl-BA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Бијељина - обилазак града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Етно село Станишићи - обилазак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једно ноћење у Бијељини</a:t>
            </a:r>
            <a:endParaRPr lang="sr-Cyrl-BA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Добој - обилазак града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Бањалука - обилазак града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Крупа на Врбасу</a:t>
            </a:r>
            <a:endParaRPr lang="en-US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BA" sz="2400" dirty="0" smtClean="0"/>
              <a:t>2 ноћења Бања Лука</a:t>
            </a:r>
            <a:endParaRPr lang="ru-RU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НП "Козара"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Доња Градина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Обилазак спомен куће породице Стојановић, Музеј Козара-Приједор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smtClean="0"/>
              <a:t>Посјета родној кући Бранка Ћопића, Хашани-Крупа на Уни</a:t>
            </a:r>
            <a:endParaRPr lang="ru-RU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Једно ноћење у Приједору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953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sz="4000" b="1" smtClean="0"/>
              <a:t>Методологија</a:t>
            </a:r>
            <a:endParaRPr lang="en-US" sz="4000" b="1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ru-RU" i="1" smtClean="0"/>
              <a:t>разговори и консултације са стручним и релевантним институцијама </a:t>
            </a:r>
          </a:p>
          <a:p>
            <a:r>
              <a:rPr lang="ru-RU" i="1" smtClean="0"/>
              <a:t>законски и други документи са  подручја образовања и туризма </a:t>
            </a:r>
          </a:p>
          <a:p>
            <a:r>
              <a:rPr lang="ru-RU" i="1" smtClean="0"/>
              <a:t>коришћење медија, веб-сајта, друштвених мрежа за промоцију значаја унапређења активности у склопу излета, школа у природи и екскурзија</a:t>
            </a:r>
            <a:endParaRPr lang="en-US" i="1" smtClean="0"/>
          </a:p>
        </p:txBody>
      </p:sp>
    </p:spTree>
    <p:extLst>
      <p:ext uri="{BB962C8B-B14F-4D97-AF65-F5344CB8AC3E}">
        <p14:creationId xmlns:p14="http://schemas.microsoft.com/office/powerpoint/2010/main" val="7095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763000" cy="1143000"/>
          </a:xfrm>
        </p:spPr>
        <p:txBody>
          <a:bodyPr/>
          <a:lstStyle/>
          <a:p>
            <a:pPr algn="l"/>
            <a:r>
              <a:rPr lang="sr-Cyrl-BA" sz="3600" b="1" dirty="0" smtClean="0">
                <a:solidFill>
                  <a:srgbClr val="0070C0"/>
                </a:solidFill>
              </a:rPr>
              <a:t>Источни дио Републике Српске</a:t>
            </a:r>
            <a:r>
              <a:rPr lang="sr-Cyrl-BA" sz="3200" dirty="0" smtClean="0"/>
              <a:t>: </a:t>
            </a:r>
            <a:r>
              <a:rPr lang="ru-RU" sz="2000" dirty="0" smtClean="0"/>
              <a:t>Бијељина, Зворник, Вишеград, Јахорина, НП "Сутјеска"</a:t>
            </a:r>
            <a:endParaRPr lang="en-US" sz="2000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286000"/>
            <a:ext cx="4343400" cy="38401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sr-Cyrl-BA" sz="2400" smtClean="0"/>
              <a:t>Бијељина</a:t>
            </a:r>
            <a:endParaRPr lang="en-US" sz="2400" smtClean="0"/>
          </a:p>
        </p:txBody>
      </p:sp>
      <p:pic>
        <p:nvPicPr>
          <p:cNvPr id="18436" name="Content Placeholder 4" descr="981758_10151699282140775_1906628042_o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76525"/>
            <a:ext cx="4495800" cy="2886075"/>
          </a:xfrm>
        </p:spPr>
      </p:pic>
      <p:pic>
        <p:nvPicPr>
          <p:cNvPr id="18437" name="Picture 5" descr="Bijeljina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45021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4572000" y="22860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BA" sz="2400">
                <a:solidFill>
                  <a:prstClr val="black"/>
                </a:solidFill>
                <a:cs typeface="Arial" charset="0"/>
              </a:rPr>
              <a:t>Станишићи</a:t>
            </a:r>
            <a:endParaRPr lang="en-US" sz="24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6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638800" y="274638"/>
            <a:ext cx="3048000" cy="715962"/>
          </a:xfrm>
        </p:spPr>
        <p:txBody>
          <a:bodyPr/>
          <a:lstStyle/>
          <a:p>
            <a:pPr algn="r"/>
            <a:r>
              <a:rPr lang="sr-Cyrl-BA" sz="3200" smtClean="0"/>
              <a:t>Зворник</a:t>
            </a:r>
            <a:endParaRPr lang="en-US" sz="3200" smtClean="0"/>
          </a:p>
        </p:txBody>
      </p:sp>
      <p:pic>
        <p:nvPicPr>
          <p:cNvPr id="19459" name="Content Placeholder 3" descr="2.-pogled-na-Zvornik-sa-tvrdjave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914400"/>
            <a:ext cx="8382000" cy="5562600"/>
          </a:xfrm>
        </p:spPr>
      </p:pic>
    </p:spTree>
    <p:extLst>
      <p:ext uri="{BB962C8B-B14F-4D97-AF65-F5344CB8AC3E}">
        <p14:creationId xmlns:p14="http://schemas.microsoft.com/office/powerpoint/2010/main" val="35095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581400" y="274638"/>
            <a:ext cx="5105400" cy="715962"/>
          </a:xfrm>
        </p:spPr>
        <p:txBody>
          <a:bodyPr/>
          <a:lstStyle/>
          <a:p>
            <a:pPr algn="r"/>
            <a:r>
              <a:rPr lang="en-US" sz="2800" smtClean="0"/>
              <a:t>            </a:t>
            </a:r>
            <a:r>
              <a:rPr lang="sr-Cyrl-BA" sz="2800" smtClean="0"/>
              <a:t>Манастир Ловница</a:t>
            </a:r>
            <a:endParaRPr lang="en-US" sz="2800" smtClean="0"/>
          </a:p>
        </p:txBody>
      </p:sp>
      <p:pic>
        <p:nvPicPr>
          <p:cNvPr id="16386" name="Picture 2" descr="D:\j.gavrilovic\Desktop\visegrad zvornik vlasenica knezevo\visegrad vlasenica\visegrad,vlasenica\IMG_4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1"/>
            <a:ext cx="8305800" cy="2743200"/>
          </a:xfrm>
          <a:prstGeom prst="rect">
            <a:avLst/>
          </a:prstGeom>
          <a:noFill/>
        </p:spPr>
      </p:pic>
      <p:pic>
        <p:nvPicPr>
          <p:cNvPr id="16387" name="Picture 3" descr="D:\j.gavrilovic\Desktop\visegrad zvornik vlasenica knezevo\visegrad vlasenica\visegrad,vlasenica\IMG_45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3417303" cy="2590800"/>
          </a:xfrm>
          <a:prstGeom prst="rect">
            <a:avLst/>
          </a:prstGeom>
          <a:noFill/>
        </p:spPr>
      </p:pic>
      <p:pic>
        <p:nvPicPr>
          <p:cNvPr id="16388" name="Picture 4" descr="D:\j.gavrilovic\Desktop\visegrad zvornik vlasenica knezevo\visegrad vlasenica\visegrad,vlasenica\IMG_4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810000"/>
            <a:ext cx="4572000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538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733800" y="274638"/>
            <a:ext cx="4953000" cy="563562"/>
          </a:xfrm>
        </p:spPr>
        <p:txBody>
          <a:bodyPr/>
          <a:lstStyle/>
          <a:p>
            <a:pPr algn="r"/>
            <a:r>
              <a:rPr lang="sr-Cyrl-BA" sz="2800" smtClean="0"/>
              <a:t>Манастир Папраћа</a:t>
            </a:r>
            <a:endParaRPr lang="en-US" sz="2800" smtClean="0"/>
          </a:p>
        </p:txBody>
      </p:sp>
      <p:pic>
        <p:nvPicPr>
          <p:cNvPr id="21507" name="Content Placeholder 3" descr="482770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8200"/>
            <a:ext cx="9144000" cy="6019800"/>
          </a:xfrm>
        </p:spPr>
      </p:pic>
    </p:spTree>
    <p:extLst>
      <p:ext uri="{BB962C8B-B14F-4D97-AF65-F5344CB8AC3E}">
        <p14:creationId xmlns:p14="http://schemas.microsoft.com/office/powerpoint/2010/main" val="1268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038600" y="274638"/>
            <a:ext cx="4648200" cy="411162"/>
          </a:xfrm>
        </p:spPr>
        <p:txBody>
          <a:bodyPr/>
          <a:lstStyle/>
          <a:p>
            <a:pPr algn="r"/>
            <a:r>
              <a:rPr lang="sr-Cyrl-BA" sz="2800" smtClean="0"/>
              <a:t>Манастир Добрун</a:t>
            </a:r>
            <a:endParaRPr lang="en-US" sz="2800" smtClean="0"/>
          </a:p>
        </p:txBody>
      </p:sp>
      <p:pic>
        <p:nvPicPr>
          <p:cNvPr id="22531" name="Content Placeholder 3" descr="283537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183382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019800" y="274638"/>
            <a:ext cx="2667000" cy="411162"/>
          </a:xfrm>
        </p:spPr>
        <p:txBody>
          <a:bodyPr/>
          <a:lstStyle/>
          <a:p>
            <a:pPr algn="r"/>
            <a:r>
              <a:rPr lang="sr-Cyrl-BA" sz="2800" smtClean="0"/>
              <a:t>Вишеград</a:t>
            </a:r>
            <a:endParaRPr lang="en-US" sz="2800" smtClean="0"/>
          </a:p>
        </p:txBody>
      </p:sp>
      <p:pic>
        <p:nvPicPr>
          <p:cNvPr id="23555" name="Content Placeholder 3" descr="33440_134200096629205_5663960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12291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/>
          <a:lstStyle/>
          <a:p>
            <a:r>
              <a:rPr lang="sr-Cyrl-BA" sz="2800" dirty="0" smtClean="0"/>
              <a:t>Андрићград</a:t>
            </a:r>
            <a:endParaRPr lang="en-US" sz="2800" dirty="0" smtClean="0"/>
          </a:p>
        </p:txBody>
      </p:sp>
      <p:pic>
        <p:nvPicPr>
          <p:cNvPr id="24579" name="Content Placeholder 3" descr="DSC_510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09600"/>
            <a:ext cx="4419599" cy="3048000"/>
          </a:xfrm>
        </p:spPr>
      </p:pic>
      <p:pic>
        <p:nvPicPr>
          <p:cNvPr id="3074" name="Picture 2" descr="C:\Users\Korisnik\Desktop\DSC_5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419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orisnik\Desktop\DSC_99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9600"/>
            <a:ext cx="4648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orisnik\Desktop\p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64820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27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248400" y="274638"/>
            <a:ext cx="2438400" cy="715962"/>
          </a:xfrm>
        </p:spPr>
        <p:txBody>
          <a:bodyPr/>
          <a:lstStyle/>
          <a:p>
            <a:pPr algn="r"/>
            <a:r>
              <a:rPr lang="sr-Cyrl-BA" sz="2800" smtClean="0"/>
              <a:t>Јахорина</a:t>
            </a:r>
            <a:endParaRPr lang="en-US" sz="2800" smtClean="0"/>
          </a:p>
        </p:txBody>
      </p:sp>
      <p:pic>
        <p:nvPicPr>
          <p:cNvPr id="22530" name="Picture 2" descr="http://oc-jahorina.com/wp-content/uploads/2013/06/DSCF8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7391400" cy="2209801"/>
          </a:xfrm>
          <a:prstGeom prst="rect">
            <a:avLst/>
          </a:prstGeom>
          <a:noFill/>
        </p:spPr>
      </p:pic>
      <p:sp>
        <p:nvSpPr>
          <p:cNvPr id="22532" name="AutoShape 4" descr="data:image/jpeg;base64,/9j/4AAQSkZJRgABAQAAAQABAAD/2wCEAAkGBxQSEhUUExQVFhQXGBoZFhYYFxccFxcaGBcZGhcYHBkaHSgiHR0lHhcXITEiJSkrLi4uGCAzODMsNygtLisBCgoKDg0OGxAQGywkHyQsLCwsLC8sLC0sLCwsLCwsLCwsLCwsLCwsLCwsLCwsLCwsLCwsLCwsLCwsLCwsLCwsLP/AABEIALcBEwMBIgACEQEDEQH/xAAbAAACAwEBAQAAAAAAAAAAAAAEBQADBgECB//EAD8QAAECBQIDBwEGBQIFBQAAAAECEQADEiExBEEFUWETIjJxgZGhsQZCUsHR8BQjYuHxgpIVM0NysiRzk6Kz/8QAGQEAAwEBAQAAAAAAAAAAAAAAAAECAwQF/8QAJhEAAgIBBAIDAAIDAAAAAAAAAAECETEDEiFRE0EEImEUMhVCkf/aAAwDAQACEQMRAD8A0dMdoi2iJTHs2eMVURKIupiUwCKaIlEXUxKYAKaI5RF9MSmGBRREpi+mJTABRTEpi6iJRABTREoi6iJRABTTEpi6iJRATRQURymCKI5TAFFATHqiLaYlMAUUlESiLaY60AUUNEpi6mJTADRTTEoi6mJTAKimmJRFrRGgCikpjlMX0xyiAaRTTEaLimJTAFFTRwpi6iJTAFFFMSLqYkAUF0x2mLmiUxFmhRTEpi+mJTBYimmJTF1MSmCwoppiUxc0SmHYimmI0XUxKIVgUUxKY5P1KEeJSR0cP7RUniUkjxj2L/SJerFZY1CTwi6iJRETqZZwtH+4RYlaThQLZYiKU4v2Kn0V0RKIttzEdIh7kFMppiUxxeqljK0/7hFX/EpX4x8/pEvUgssajL0i6mOUx5TrpRxMT7t9YitdKGZifeH5Idi2y6PVEcpjo1Uv8aP9wilfEpQvU/kD+kD1ILLQ1GT9F1ESiF8zjiAe6lRHNwPiLdPxhCncKTydr+0Z/wAnSutyKejPoLojlMUHi0obn/ar8hFidfKP3x62+sUtaDw0S9Oa9HumOFMEJD3FxziURpZNMH7OJRBFEcpgsYPREogimOUwWBRREoi+iBdRrZaB3ljyFz7CE5xWWNRbwj1REgBXGk7JLdYkc/8AL0uzTwanRoaIlEYHT6uYjwLUOgUoj2JIg5P2mnhgaTzdP6NHPH5sHk2fxpejYURAmEMv7SFSQyUVnmVAD0Iv6KhPxLiU1ZZUy34Rj2H5w5fM01jkUfjyeeDZy5iVeFSS2WILe0VzdXLT4loHqIwVR5nyjlXn8/nGL+fWEafxV2blPEpJ/wCon1cfWPczXygH7RPoQT7CMIgNt7xYmaRj6RP+Ql0H8Vdmi13Gyx7MN/Ur9P8AMJps5Sy6llR5nAvtAaln+8ekTI5NT5E55ZvHSjHCLlB/TfnFaJZBLl+XIDo2/WO1viPTvGXkZZ5Skdfc/nHJk07R6PIZjiOo+c9ekCkAOT03fkX9Is7ZRy9usSag7fSK1pOw+W+GivJfsVIsVMex9zeBZ2oIOSNrPz/sbxdR087xxaEAXq9AT9LwKSBg6tSsuAbb3OHdgNuUVzVFRd1B7F9/02+fKCuwQz1AAB+tmvzj0NOgXf5572eH5KFTPEmYoAAknYno0dTMWD4jcWYlg2N/P2ixavwt1OY7KJHX4+IW4dFkmYpncHq0WCa8VVglniygiJtFHqqPKiecclrY49xHJs0AsTc7e/xaCxliJik4UfQx6GoWX7yr7PAn8QQTUE0/dA8Xl9IFmcTUkkFKaXs7h/i8UnJ8ImkNEapQ8K1eij+Rj2NfNH/UV6qP5loXq1CWdRI/flHNNOSsOlQLZfI9IpTmsNi2x6H8rjcwBjQrqbH4LfEeJnF5pvUB0CQw93hRS2w6x3tAMxb+TqtVuJWjDoL1GoUsupSj0e3tFC+lvSK1TQ4D9W6RxU0As7HN97gfnGLcnll0kWFPU+5Hw8cidqr9tEiN46Bl6guKrvuAfe1viPCpyBk9Rm/kN/SKF60WY2dlf02cF/husdm6lICv5hQSkElzguPTHzGldis9ztQbU3G+xbbPpHZOoy4I6F/0xAInLRSVfzEswWCRzyN9hfeCpqyXCUgqFIc2dzcPzYcop1gQW77BuZUAPcmK1atCcke4NoAmkpSoKeoqYOs04G18F/iFigmqlZqwO75gG/vBHTTBs08s5OfWPdfOESuKJSgUksOfIAg9YFn8TJSLkioPzDJe1+bQvE2FmoFywD+kUaicmWR2hYEOBk25tgQjl8QUoq79NTO+LOn5H5QfJ4OlaQlc9NYU1QcpCAk4s5JVAtNLLHlcDCVrpZDgtYelThvgxRPnCalSUkM7dbQn1PCFodlgpJYNdRv4qRgZZ2MO+KStPp0PJWFrKUkrqCmCiGBISO8xNsD0MPxr0wpkldoEABQJF3bI5ZiifxQpRUQLHZ3bex/dxCzSa5SSHUwGx6gFvSDpMypaVFQDElIfNQpZiOb7xLjz9hDSRNCw4x1Eego3cMHt1ECzOIJCXd8Dq5BIx5Qt1vFnUpKWZgH5P+29YyjByfCHdDKdrUglNyRkAE7h8dC8UStekjvFiGcdYzM7XU3vWRfzs8e9TNV3iB3SMNuSN26n2jpWgRuNBNPbAmklVwCpxbmFMfiOaKQuUFOsKRcscjmx/sIG+z8iYxKrA3AJO9/IQ11EgFCk3uCHAeMpy2vbZSBp/EEJS6SCbW3uAfzEc4dxJKioKLMbZuNoRTUlFQ2FLcw4b8gYs4drkBQcs+/qbWST8iNPEtpNuzSLrqBTTS13dz5f5iGcUuq7DI/yYk1RSlS2uB+7m/KM5qdUoqDkup/K1z9IzjGy2x7O4ynYefMZ/NoVr4qyr3sU5uWBFz6v7wvmyVqUQi5JBthLPkwUeAzioEUguSSVbFgLDODGihCOWS2y7Wa9RA2UcgZZm/fUwLKmknvYuAD1Dv5Z94I1fDZksKIFWwAdzhiX8oXTNItwFWATd+d2+rw47PTDkvm6kFNBUaTdnbHLlc/Ee9LPcmlQSFWIIzVfIe9xtvAB0C10liVO1PMCwVfmfygleimZodN7Ok4HnsR8Rb2pZEMZ2qmoLsSAwwCCNy/Nkj5hqZ6aKkstyGCSD9ISaGUpa6ZiFlKnCWGOVhsXMadLAcgBHPqNIqIulah5ygz7C2AM3ZswYxcX2I+Xz6/Ajk2pSQEmm4IIY25NHtCQ5713vf8ALaMpS6GcMSPR1CBaoRIimMz8yalaijAYMLMAN25mw9IG18wSUUEPdgai/rbkf8QbpZEtKipdMwtmkW3gLicpKlmYvwv4bXazF+TCO2LV0ZnvTmqSe0mMkquOXdqU3PbygrW6iuWezBoSAUqLgqVa/l57wDqyhYANkVEkJYOBYDp+ke+KLSKUpDJawHViIGraAEnz1rEpwwvYZYG3qbR6qBNBCQLABIwz2J9fiB/+IKJS6qbM/IC2M/vpF+i4HPmmqkoBPiNj1NMapd8BnBXKkhSgHZwf9oqJYnz+I7KkCasS027xc8rXOOdI/wAxoJf2cNSCpbJQAGAFSrubCwBhlptFLlA0AJG/M+frGU9ZIe1mf4jo0pAFh6ZY2f2jnD19gEkEqBQbkhgpTGwG1j7x4+1U55gSLOAH87ekDTJSlShQCTcWBAyefntCim4q/Yew3RawTllSnNAfu7VKbne6gGgn+HVNAQJiVJYAJUxa5bqGqO7BzA3CvszOCVVOh2cFwzXD8ze3J94baThhS3ee7sE1fKhj9+ZKUI4ZdfhnUcCUtM3s1JSJaTMWZimskDw7quTj4cOvVp5stAJSp6+RIYJB2tkxp53DZINYFLrKSQWbvEY2HpDAlBIUo1qAsqkE+pIA/wART14+kSo9mH4dxEoUCRUlw6ejEH1YmNhwuRKmkJlywo3saQr7pe5v/Z45qpqFH/lJJG6mJxsB5j3hTJSO1d7Fzi2Gvy/tESan6oFGjS6PhErtGCZSVglyopfu0uz3+8IacUkyUaZNCJatQVCqachAKiQAceFvV9xGImiUrvLVMrCmNLJLGyWVd3pBNhvlniStYvulCXQAygsuSFPc42gjHb+lDGXrlLlzAmYmpB7y0ggMoWIyRd/Js7wqH2iUlRfYsp9mIf8AOHHDdVJd0ypAV/7aKgRyJDg+sUa5SVTCaUAgh2ASb8ylid8wrheBNcBitLKnfdCnvvctlh0AgnTcJRKumWlPVg/vF8malCUiWkJdIL5yHjkx1ZLvHNKTXA6oScR138xSR4Qlul2Fh5g+8KCBUCbmm4ewQB9doP1sohaz/UAL7BJ/PnC6gl8NSzDNyHMdUKoloZabUHCE7EOVM1gS53j1pZy+0USTSSA9VnDgWurnlhzhYoUuXuTjqSP8RzSrWa0kKKQoCprYLv7D3gcOgNDM1ndJqsUODTfk+YRTpylqU9h9S94mmJLgEAMQQx6M5b6HlE1um7oINwz05uoPZnw8EIKORlErVi1Su+49ATYM+ziPOm4kykpDsConD3aw6/rAeq0Su8qkg1Bgc0gKf6fEVaXQrWxSkn0+fLrG6jFrkmz6HoNQmYUgJUF2JBBASp8EqZsRzj+jMuUDVkqBG4YQBwSYNPLApAJepmfyLcu9vFPFNWZiSH2b1N2I9RHI4rdwacJA+l4tQqWFXQkknbuikEdMq94J4pxNK1KMpLIPdSxfd6n3sIQzNMVYNmyepDgdbGLZMoJSkFTlyfNzf841cIk28FUxZUSa035rSD6gmJBEuSCHIDlzhO5cbRyLuIuSiRr1KKUbAGpthf1P9zHVrKf9Lk+bvHJa6VYekHezk2/P4hhp9I3enUgHKQKiej7YhOUVyKhbpEqmuApIu9335AB/8wzl/Z6YopcgBIFy97eflDHt0IH8uWlIa5YC+0CTuLqekgub22H6ZjJ6zf8AUdHuT9mJYp7RZNILsQAbueuYdSkolpJSGHNySRze5jNGeSWqZT2t6H9mDBMASApQABcBRPPkOd4zlKTyxpdDvTawLLJctBOlUntEuxZSXBJa7WLNGY0WvLrKQ4LCsMz2e5LHyAGYYaDRzk9oVS1JqAYkMN99rE+4hRjzZai3hA3Ev4jtpgSlCgmYoJ7ksqACiEF2y0FaXhGrnS0rWECSkFBZcpBQlJU4ALCxJPqYu00lQQoESyVJIcgFn3DpN2f3iiYAkKBnIlhQAUlJCQbvhwM3xHWtR1wjTwT9oYTdUZy9OiSgzFSQoLGFL8ICjcOpJB9hAWq4xMUoJW6VBRQAUggsWs128y8L+1lylCYie1I+44JLN4kgsDcG28SZ/CTUdopcxVSlCwdVQAUS1NrEF4jl8NDelJ9f9CuJaI0hmDq5KHeJBdjB32c4ahU8pnv2YCjZ0hwoNUWcBnweUD6biMpLD+etsBQFrbFwRbrHrWcdrQsJGoTXlghnpAB8T2AGYlQkuBLSp8tC3jU0p1CihgllCkPSAUvZwOQ64hSgkJ5qsfcPyx3jFmhVOd5svtUqY+IJIyXdPnv0izXLlhKlCTNT3WPfDbMSC5+djGu14I2e7KJqApQG5IxzBU0TUKMpNIDFW3KzA2g6V9nU1Sv/AFSEqKFF1JUyJyf+mv8ACkuGXfe0LtVp1kpKiULSSS3IHZv1hcL2ZtM9y9cqSlRSS5drWILbva3nyjo1wJUSWJAf2cfWK1awF1KulyB6A/v0jv8ADoLpFDggse62LdWvmDj2hD3hOvQQECskWICSQBs5DsPOHVud+TH9PiMjo9HNqNOmCg5JUVqILOXapsf0xqdIZjd8JHIDH+Y5daCTtAjmo0aFg1FKc37zuxA264jL6kBJJ5Aj2jahBpUSMCMtqtKqoAJJBUSq2A4L/lBpstxaEuom3W/3KW55cwfodcF6ZKGahUxS1fjJIIJ5sAgX5R4maSaQoplq76rd04AsS/lHuTwpaJZSEKBUS+DS7WHSOhyjRKbTF+p17JyPEMZDvn1EW8D4pLQpZmIUsqDJpUAQ29/XEeNT9npqxUhCwaiKVJCRSA9VSiNyzN67RbpOAmUCqZ+EghwSCct6fWLcoKIuR6rUyVpAZYZN/CblN7kHnzs2YWDWV2DjusCAAG6NiB1TJaHSiwSCSSz4YXHpHmUyVJD2KSr5f0zGdJj3N5Op1d1p5KAHV/28eu2KWCd1AXN73Jf1aAtLZZDglSy3kEgp+p9oLTLNT22p6HeKaQHqp0sLlwPUG/76x2WHF7Kc+z2+DHUyyhJfJLk7XN4vlF3bqB6j9+8Q5cBR47QfsRI7ptOAnvl1OXN+Zb4aJB9ewFGuUoqCXpJYKAc+sMdXNUCkJvbzHducwrA76yGHdDF/3kjeCtNqVLyzAFLnxDns2w5QpLhAhpNmNYKuQCBl/P2itU0AsScD35c/aF82alRAD91mYFupJZ/aBDMIVUDzBv05G/LziI6VgEL1jKSrle+/T8ovlrE04JvgX89/K3xCeXqEhipyOT+Tjpv/AGg/SKSlNRQpIW1+9Tfq7EW6Rq40gSLk6VFyXIc2OGq5f5j6B24maBpyjLSHKVkqpdjSFAHF7elsE/O1agKDBTN90OAWcnvXyAT9Y1mk1IVw9iaSoqCik1KIpUby/wALO5LXuMQU7s2h0LtGhSdEyye9SACGpClJDPuL/lF6ZKE4CB39n59MH6RzUT0KlpRLILKRYJYMlQVYHa2I6tZ65fIHp1jTTV2b/KmrST9AevtJVnwHCQPrGd4Er+cPJX/iqG2t1CCkoqS7NZ1c3DmFnAZIUvNKgkl82xg+ZjfbRx7zXSy6gPKz9DtHlcxABSFJceIlRa1rbn294Xzp3iRUo90ObDJ5ekALWkLBKhkCouqkAjIA2KurxjNy3cBYVquJBCpSCAxCRUSQA4CT5AODfaLZ3DNSpJSJctiGqEwNcAON2t9IQ8dmB5bORe5BD4fMbr7O6mYvT1gBUsJKZYJBuhQs4ZQsSBtixjSTlXBUNv8AsKtNwaekOsoFhg4sxv1jzqtLMqCfuDxHIOXuDyYesafUqDFkr8KSXDgAhJPeGWqbaEytZ2cwEkBJsSXOHsA98tHK3z+nQ46T/qxRMkJUCSAQlSrXyW9t7RYgJ8Qyogm2L92+9yTeDNRxzSLsSsKcgUoU/Jxt7wBNQAlVKlN90KDLyOvPfk0H2WTGemo4aYzlatYwbXDsMHNo0UpMoSBMClOV0momoqIBIAqPMlsCMnw1RUFbgHL9Bbz/AF6RylYI/mKoKgso2KwkpB9lK+HjOUk3T4JUjUp14LpBBMT+LpsSL7N+kZGUokzCCzeEg/eN/K0FzdcpTFJpIubYMZ7GPezQr1xGwbyb84pmcVUBgBJtiEk3i9QSlVi7K5Psfj5jyqc8qk/1XfF4Nj9j8kuxvqeKJQpKSQqpm6EqAL/WFWq1dYWzXNnwxZvpCsahKhURZI3uHLNEmy+6Upy6DswG/wACNo6aiRZbNlochgQAn/yJvA2pnJNKdyAnGMe2GirTVFa0nwur1pDN/wDb4jhlDtUub2ceTG3K4+I1SpklPDNIpMwFWEgEeak/l+kOVJKphSNgGPIZP0gbtgyTuVJPoQAPg/EGyJoVUUnz9nz+8xM5NuwOLRWSDsd7vz/SOy1hhyvjoW/MfsRWnUmlBI7xcMP30+sWIDIQLOq59bmM2mlyOi+TIIAFR/zeJFE/VKCiB9IkTuAQ6urs3UCAWud29P28d4YsFKsObC5uwd8wLMBUAhNRc2HXONrdYrlTClDMKnYB+9sX/fWOlx4oQRMmoSouTkuQAzOKSOsVSZqSTy2L38yMmA1y3NyQd7P8W6x7kzizBILZN8OL5ttiK2oAqUUEpRcm5U4SGUQHY8jSLkiGmm0zAknFgAxAu1y/J/iECUl7I9GJ9ekaVEsiQFKsl3t3RtbB6ZbMTqFIW6fQKWkE001Am4qAJCHvYAGkYtbnDPToXMKSiWkUlqTg2Bu+XcGFM9aASpaSAQwDNjni4cY5e5HDteZf/JnTUpd2FwocykkDA3eKTdAaT7PcKmajtAxYBIFJpWkgpcgLAspmxvChWgmDM1CiFAFIrWoFnukA/hO8OuF/alaFAqFShhRlpQo//HMA9xDxf2pkTH7SUCpTBRBUl350i+IPM4sp6e5HzqkFS00rUQHY9xwSBdLE5PSKdOhVdh2dmLBTc7l4+vcM47KUns5QlqCUuEqTNUwcZNHzB2vkzFSxMKdOGBpIWpFz7B7Wfr615rRHhaPkunkqLFYDgd1XeIIchy5YnIxtHtEuWCkmWoSwo1sO9hgKW8sjnzjXcSE5ZSkL7dALBMoomTAD/wBpBIxc7+cJeF8RTp9VNJClgWBVWAkFRcqSC9xgO14wUm5WOqPfA+DaGc6ps0FlBKULJSCVBwlwpwp3tjzxG2kcB0krTy0zQhMoLWUlCplKSQnxWcYyW2hRo+OqmTAl5ISwUSdKHUphUxJcmwvnoIYa/wC0aZZHZy0KWUnvd4FzYsTcRMtRL2XGkJ/tBppUtZ/hptX9JU+RsQLiz5PxGQ1y1TCnsgoKDuKSznkWv7D9XXEuIqUorXcggks5FmYXJfble0KtXMWKghLtcgAE948tjk4LREc2iXyUyfsxrJ4qGnIAd1NSAclyR1hnP4dqEgKU3hJLF6me4Y/0m3SJoftGulUubMV2YNQClg8mAtjo+TC/iHEVFad0Kp+Dj0cxpKUpOmQ6HqNBNShKiZBrKAmXLWpUx1M5UmgAdbviAdegpVSSEi2WJ5sOuIW8Z1q5ZQl8KfvG3PbkX94I/igZdQUS962YZZh1u0ZOOJILANGlSVB1KpUbgt3s/Rr+UMEqYrDMDd7n0LDe3zACZawSpnVZQbe2CMOxNvreHMiWGSsLVdAZ8bAl8AtyH1itTgQs1swApU2C5KfUMS2z/wCIIC3llaVEpqwMjp4SX38o8yZYUpe9KqUvzsXtZ7q9hBEiUUI7/d2KSQDbHh9TcnEK0UiuShIQo7uSrzsHL+UE6TvqUAXIoJHQuXx0hYnUKImABIuaS9j1fGx8mPnHvhD95RIeyXBOAIbT5bAuTJ76iPxMA26iHJ9DAvEJRJAlgCZcg4Lb39frFkuey5i37qSp8N6N+7RZrVsEzCzAkJxdW7eV4pXuDJSeA6hdkmWAyQ6lsAU+h3gxelKQWsEg5cOyaQPoYN4Mkz1GkzFLIISE3AY5IyyrD5iEKBVUhwbEF6gxaw8qobbaGoiCiYqWFIQVM523Dhg9xcGGxkLdBOQljlnIDlgPP4htMQhCe74QukMwdsW52gbtgSbiymu1sbxlLUd1QULf4duXuYkMZnD1Pag9efPbnEidw9kujDJCWcLdw7MBeKNVLUlTKA2+n7vFkkLJNKUlXTxOTsNztaGEjgU5XiBSN3I9SzhzHdaiyaFsuYcNUOTm/pD7QackArQAMXIf2OHPT6wXw/7OS3BXqUpZi1IUOey7vBGq0iEfzJcxUxQdKgQwV1ADtZmfmOdspTi8FLTeQeamUkslHi/EHKXP4qQ3M+Yj1rED7veGWtSkDDqJZupMX62YhYUyGTscFjZ1Xd7D92hFo5SkgpNLEXFzTzJORkFgHvhjGaV8jPKJnaTCoS0gsPFVSGIulixOM4ds3DjS6YrKU2pUS7BiokF7NjyBzaFOommWzORYK8QRMJZwkG4a4LMXf1b6eeUT5VdaBzQpJLqHhSZbkKYg32GLiNJKxxNxI+yUspBUxNriovbqYJH2UkKzsxsGxj6wXw7UoSkgeEMm5NTgDJJd9r9YNMwYBS5wNz5QlGDRo1JAeg4FKk2Q4ByxuRcM+d45rELQEpRWUgbFACQMAVdbux84NE0Dp7Qv49xRMtFKhVWNyAn13ORaJ1IQoFOUUZDjf8UApK5pSkqqUy/FcuClCr4jOytEaiSKn8XZk1JRcqPIdXMPtWvtKaJaUHJTkHO1mF3Y/wBzmJ2kXMmrJnFIAFwcnkySAAHy+7Rnp12ZSaZsOAcZ0ZSmV2iio2CykvUouHJDYbdh0hvxb7NzVSipNwzhSaS/VjZvIxh9Aex1CFFcgIKnYoWpKQ425kggWIze7x9W1Grl6mQUImAkMO46QonKqUl2ud2fMXPTi+Slzk+WazTqem4Iy4ZiCMgXFw1uY6QLPmiW6VqS1rXS/SkB+RcbBo0GvKZay6wpbsQEpYORSpSqv+7FV7m2UHEtACQBcqBVgOCADk9PqbQoL0yGjzoiokMkKdJUfDUlAX+J73JPPqYI1HBCqYhdZYUllZLM5t6eUeZnBZgQGZTeFaHYuoZVghr+TQTIVOBAm1BSdglkkMKWYee+whSk1zFi2sW/aTRlVauQFt3Jz7Ax4VKJlJlBJKmA+8yRuScC4hlrtQUsXY1joN/i3zF6plIDioEnA7xUAxYcs36RPkaihNA2ilpUklIqIIuFHZk7Y2LH6QzWgJ3UahiokX25D4JMByJBCSlNmGCp1PYXIxbzxF0o9wIDClOCc0ptYC929ombtjBNKkuojBOR+/28W6jTLL3SDZgGwQQ45Em/pFkqcUgVNfDORz5RbqpRISEhLEi9ks3pcQJuxxRk+LTTLNJvbvM9w+z+X+YbcJ08xKAVVpqZSfLa5AGD1z6QPxTSJUtlroHM1KSS9mCcmH0zSy0JSAtHdDAMQSzbC7g897vG85/VCvkTajUyZzy0CYVKtQKALC7kkO9zuS5gjiPB5hSgBKlMm/eDgvctcXbz9ITKnpkagTQioIX3kEqTWbVBxgMoYG+Iv4nr+3luakOrDillC1wBk1ZHKNawaqem09y5/AyXPnyChco4dJJOXACgAc2UN/7uJs5qQod5ZcFy5BclLYLEk8w28V8AUkSEpCg7MR3MMomwYmxTd8Hd4zWs+0cwrqSJaQCWZObjIe9wPbpE+Pc6Bxio2pDWdqHmBHUK6Bk3J3Pi+kWnwvi5LnFzCvgnEDMnAzJYINlKAIICix6ZI23hzr0dwhN/UPfrGWpFppMxbF54ypPdBxEiS9JMSAO7boPziQ6h2TYjl8UIQEAEuO916Wu2PmG3CpXaAFUsEuwAKrEj7wBsMQIjTSpE0JUoLLeBFM0PuFOln6MW6xeriepmAolFYQ5BAAAtYl2Cr9bxrKN4NUuzQTFokGkFILWKZKScYUVH9ID1muCylSqh3u6pLIVbyZvc3HSFfDZC0klYVZLB/De3J339IKQEAGkEl2FLWxbBaMmqZTkz3M4iki5ATapyHZizAZJsHfflBciROngGVUsEMCSkHxXDE9D05kNAS5QYvLAMy5BUXNrkFrHP94H06wCqmZSLH7gDh28QKhZ3AuxhxSrggo47LnSqUTpapJXUxdBcDukAJNi7A3GeUCyNLMCkqDEBnNeGIc1Amk/RukeddKVUkKIW6rElRBc3cgk75G3tAq5ZBYOlL3S5LPm29hnpHQscCs3kzWTggJXPkyqQnswlQMxdLAAgWGL+jNeG/DOPKUEgreYRgFNJb55bxi+H8NSUFRWVKUNyxA2I3c8jybrHpBZgsqqBsAWJQdwW6jPziOZvpleR3Zu9Xx5KAyj3i7AKJfyqJHOEer1xUlSljun7wdwxbHI8j53hbqtSpQDOEgljZgHcuDkW5b+UAr4g62d0JfcgEXAsceV4z2ylkUtRscTZ5mEgKurB5Xy5dzff5jP8SkCWFLK3qZgzE3/So/6YNOrs6XJV3arXNhjlcX39oHVOKkgskHYHo7sdji31iopxZNgvB0rXNSlCJakkh6iDYZJO3kOvnDvic6hYMxLsWUcJcEhmLOGLtBXCNJLEs9stBJLhBWxsQEuH3PR+9m8BrROmqsrs0JJsEKALFgO8WJL8t+cDkpS/B0Wp4kDUogBAFNVIqsCSDlmt85gILdSVVeFJGQSSak8w4u2+2YsmgFKkk1KsAlLg1eKn6Ws7DqIETqwZYUmWUvMcjYAgJKi+A5Tctfc3aox6AvTrZ0sjszMAdJmEJNLBwFUnZ35DuxpNFPmz1NMBSnAAASVAAg1JUHzdgP1Kbg+uUpbTKV0+AkuBe4UXu43hp/DJ7RK0nwm7GpAFjsX3u9mNsPGU6wxqTQRrfs+k+AlJHV+fP3tCninDJhShIJrScpd70gnL2Dm35Rsjq0qwEkdCC3LEC61fdsSPVjnaMFOSNW4Mx6EqlSnaqYSxFy7dFB9j7R2VKWJoBT3aFd7uvcFxYvuWt9IfS5TpJXQZh7wUyS7AtYjNmYfELF6RIWSSpRCTzKRzYtbFt7Rqp3ky2lOi1BUQxZn7tmB2DdA0d1oIJJWnO7AYODsWOO9+cA9qiTUlC7vilRZ7t0PzBcqYtZ7gFikU9wc8VeJ3AbN40Sp36BcFug4ZJmmtRJoL0kEpUWsWAx0ezbWg7X6ITGLpsmxJAFmcMADgg3sXDbQl1OnmBbJKQHpqJ7p3pUw3p2OSBBfESVMR2bqSFJUFBZtLABQCSQCp0gu7Y5RNNtOxAWs4J21NDUpUa7Mzi7UkvcZ/zAHG5YSky3ACQkO1yye7je3yYe6Ouy5qSKgxJCgkObXvyAEXo06VVVSwslg3aJI7vhLEgA35PFxm0+cIajZjdBxIoCc93BBuOo5GPo/A+OaDUyqdSAJlhUtNSlMM1lKj6FUC6SQhKf8AlIDlmVKSCB/pzveCNNNlbKljyZPoQSYufyt3FBDT54YXpPsdoSvtJM9QJwKRSMWAAS2MvuYr1f2FXLdaZgKAMVBKbXDuMu2CTiCJOooNlEHdj+kXari66SLLSRep3tuCG6Rk9VSyabFRkVTGPeqB5B2+IkGKm1Fyfp6RIw+pmYTspZDpmETLMKVs2GqBYGz436RfpEkgS/4hISPGGVbbxYLOOntCqaC9SlgqdmTkMAxcCndrEmx9WugkTHSpMtS7sKrSyB65D48zHpzXA0afT6dLNdbEG5JVbzbcGL5ckBbsRzNtrO71dPWBqqVIV2dLWNNJDbix5jaCZ0zwqBIGQbX6EEOPaPPlItzTWAfi0sLQxpTglT3ATun8Rv8AO8eDMkStMmYmW6lJUEgAOdlHyDe3J4r1WrZyqi2ARUckPtu2d6oTalzMIT3wz1i6i7MAz4L/ADyjXTg2qZmwSlSkLJSXqDXyO9U77vSzdY80UUqPeH3cuA30ckejRztXexJ/Ebvgs/7MDKWo2UVUsHYOyTywBnFo7FYhsvUJlqSQQp8jdIOU89+W/uwnyQs1JVQouxDM+WI8x1xGbl6FSgVZvZyz/mfiNFo9KQgAlIISQSLqDlgADbLfsxjqJLD5EVcRUsJR3gxX4wbOCGJuac+Vj1EC6aYCBSkKmKs5xbF6hnlu2zxR/FlKyDg5HhHIOMixuAfcRedPLCXKwpvAQz0g7sLjOQeYwRFJUqEXf8QN6SksKiwNhgkk88eXvFGo1wm2KSWDhiRkhzT5cz+kX6LQKpdmSuy2UCrO4ULH9YBWoyyqkOUnxMO6HsfPG8JVfADjhy26uxB73aEM9JVy/SHWs1ZCEhIqIBJLOE5ZeXU7ENs/SMbp9dSXKASDYsLWsGvbGAPONRptdLMp1JlrnEPdBTzcuxxi3P1jHVg7spSPejSAlRUQHPdUQEOU2qAF7gN5NzhZxfh0tCApAIUV96yWb73IKGLRZqqpygQtIDYBKUpISSLtgHbkM3eL5vDe0lFJmDIPiBaxZzZ+exDtEp7XbYWVGlJUlj6+HBe/vlxy6l8HpKaUkEgh6nJJIJY0s2zGnd9oH04VLl0LlijFYKQLW8MwCzdDvyiS9WhIExKUFks9CQT0cWG1r+0EuSR1IUhBKaKAfvOxUXL45c/6veqekhRHaqCDekqvUL2P4dz5dTHiVKTPSkqBCQLAgg2Pdva3QbGBOIlKQe6GSqw8QFhUb4D8iPF/TGaVsBquiWpwByDE7HdL9duceJl+pVYXA/ME2drnEIJOtTkzCU+EBgGBZrA2Gzt+ccma9Nu0LpuShLM5f7zBzkttFeKQ7Gv8ApKgGShA8IJJLHfJ3a9vXYefw6haUoLqKqiQolTUKtbHJyNxyhUucmWsGWanOEk4/wC7OXsTteHCtTLYTFqmylC1QWq9wyQw3epjhrOQ8VtaZSkHaWU6C7pYUmzWtdLi7371jiFHaiVNJPaImWarBSAklwebG6RYhrbPOE6pCpCC7lgymv5sE/Q8oKdKlkgVAqALhx4AQLZv/feM1Jxbsqo1ZljNmzgpSZgTetDrSLbAB3YNy2PN4P0PG3CgZrqFy9FDBu8lku2xJ6vDNfDJLhYWJKwA7ABLFRODi73tFU3TTpYqcLIPiCSSzf0+F7c/0pakZKkU9NpCrXcRJD0kD8YuX6tkXyPmDdNxSWgDtCXULuPdw5bflHNeZpULoJUWLgsWCjZw/M3cxdTqFoAOl09PUZtmwYZa3L1h/WiVHkM/ipMwJpMtgGATS1unOOalRSnNgcE29vR36Qsl8OqYTNNK5OF882psYIm6cBKrUgEMMOLWDAMQLm+2YzaWRW3k8z5aqj/LV/tJ+Yke5OrlgABSG/qUkK//AEiRntfQqPnaaVLUAlw5ZrEE9S9od8J4lMUexIZIDJCVGkl772BfYe8SJHpzwK2sDNepSR4VMm57wFIAY8yRfn+kWazUlk0OxYOcp9MYiRI5NqtAhfJkVd+Y5LunvENbkBfIfyZ2iarsgoJCTUz27oCXJux3v7B2iRI0jywBtRNlSwoEIJyB2YYC2QGqOcncdYzwUrI3d+vO3tHIkdOniwL1Kqlkl6xcEk4JLgef5QbwmdMWKCsBFXK5OWBAs9httHYkOa4EF67s1KuCRuN/C6S73uTk7+w6dR3VBIZrOwqbuvvsSG8/OORIzguBHJeqKQUu5U92DnDl/wBecUTdYkK7qUh/F3XNvM75tHIkaRirGGaTsVKBKpgBLIpAcMxLlVxfYPk9I6uYpK1UqNWHISWN7X2OD+2kSM5ZBg6ZkyaWZ3ucN3R3cn+po0XCeHLSEAhJN7pJeg3Idw0diRlrSpUhDEaWaFAAppe7s5FiQXSfPPKB9Rw8UzFWqUUYKgCHDE7f1YiRI5lJjLtdqxLQ1I7NmVlmU9Vrkhj+UC6ELmgEd2nus7puM7Em4ySGPpEiReNO/wBAHlacOpfioDqSq7uulwcbqy+8E6nh0qYxKWStIILiou/hFJCduWBEiRTk8lRQslcKS4VLUpSUEBQLOzku7DeCNHKRMpUZVaEK7wCgCVBRABURdLEW6APl+RIvc89CY71GvSlQNCQ4LS2JIpF8Kp2PoG86dRxY1pSgABViHV4SkFJc1ZBdhj5jsSIUE1YDDRyaGcO2ATUBe92Bbp7QTO1Ay2LfT6sYkSOR5s20pPAi1+qpoWLFKnY3DEK/P094ecH40JiFioy6XIAS7BrDLbHESJHVX0sITakOv4UTEOtSjYE4FjzHPyhZqZN1pABKbu+Ul+guwYvyiRIzlg6NWCyJk8NSQ4Abby9okSJGW9nHR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2534" name="Picture 6" descr="http://bhtour.ba/images/0511.jah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429000"/>
            <a:ext cx="7391400" cy="2914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880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5410200" y="274638"/>
            <a:ext cx="3276600" cy="563562"/>
          </a:xfrm>
        </p:spPr>
        <p:txBody>
          <a:bodyPr/>
          <a:lstStyle/>
          <a:p>
            <a:pPr algn="r"/>
            <a:r>
              <a:rPr lang="sr-Cyrl-BA" sz="2800" smtClean="0"/>
              <a:t>НП “Сутјеска”</a:t>
            </a:r>
            <a:endParaRPr lang="en-US" sz="2800" smtClean="0"/>
          </a:p>
        </p:txBody>
      </p:sp>
      <p:pic>
        <p:nvPicPr>
          <p:cNvPr id="5" name="Content Placeholder 3" descr="1461P13103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4267200" cy="2560320"/>
          </a:xfrm>
        </p:spPr>
      </p:pic>
      <p:pic>
        <p:nvPicPr>
          <p:cNvPr id="21505" name="Picture 1" descr="D:\j.gavrilovic\Desktop\trebinje, foca\IMG_3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066800"/>
            <a:ext cx="4191000" cy="2590800"/>
          </a:xfrm>
          <a:prstGeom prst="rect">
            <a:avLst/>
          </a:prstGeom>
          <a:noFill/>
        </p:spPr>
      </p:pic>
      <p:pic>
        <p:nvPicPr>
          <p:cNvPr id="21506" name="Picture 2" descr="D:\j.gavrilovic\Desktop\trebinje, foca\IMG_3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4267200" cy="2514600"/>
          </a:xfrm>
          <a:prstGeom prst="rect">
            <a:avLst/>
          </a:prstGeom>
          <a:noFill/>
        </p:spPr>
      </p:pic>
      <p:pic>
        <p:nvPicPr>
          <p:cNvPr id="21507" name="Picture 3" descr="C:\Documents and Settings\j.gavrilovic\Desktop\sutj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1" y="3733800"/>
            <a:ext cx="4114800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92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4000" b="1" smtClean="0">
                <a:solidFill>
                  <a:srgbClr val="0070C0"/>
                </a:solidFill>
              </a:rPr>
              <a:t>Примјер програма за ученика из сјеверних дијелова РС</a:t>
            </a:r>
            <a:endParaRPr lang="en-US" sz="4000" b="1" smtClean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Дестинације: </a:t>
            </a:r>
            <a:r>
              <a:rPr lang="ru-RU" sz="2600" dirty="0" smtClean="0"/>
              <a:t>Јахорина – Вишеград – Фоча – Требиње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i="1" u="sng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BA" sz="2600" dirty="0" smtClean="0"/>
              <a:t>обилазак Јахорине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BA" sz="2600" dirty="0" smtClean="0"/>
              <a:t>једно ноћење на Јахорини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BA" sz="2600" dirty="0" smtClean="0"/>
              <a:t>посјета Орловачи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BA" sz="2600" dirty="0" smtClean="0"/>
              <a:t>обилазак Вишеграда и Андрићграда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BA" sz="2600" dirty="0" smtClean="0"/>
              <a:t>два ноћења на Тјентишту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BA" sz="2600" dirty="0" smtClean="0"/>
              <a:t>обилазак меморијалног комплекса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BA" sz="2600" dirty="0" smtClean="0"/>
              <a:t>шетња Перућицом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BA" sz="2600" dirty="0" smtClean="0"/>
              <a:t>Требиње - обилазак града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BA" sz="2600" dirty="0" smtClean="0"/>
              <a:t>посјета Херцеговачким манастирима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BA" sz="2600" dirty="0" smtClean="0"/>
              <a:t>једно ноћење у Требињу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472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sz="4000" b="1" smtClean="0"/>
              <a:t>Програм "Ђачка путовања"</a:t>
            </a:r>
            <a:endParaRPr lang="en-US" sz="4000" b="1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830763"/>
          </a:xfrm>
        </p:spPr>
        <p:txBody>
          <a:bodyPr/>
          <a:lstStyle/>
          <a:p>
            <a:r>
              <a:rPr lang="ru-RU" i="1" smtClean="0"/>
              <a:t>креирање приједлога програма за извођење излета, школа у природи и екскурзија за основне школе</a:t>
            </a:r>
          </a:p>
          <a:p>
            <a:r>
              <a:rPr lang="ru-RU" b="1" smtClean="0"/>
              <a:t>СВРХА</a:t>
            </a:r>
            <a:r>
              <a:rPr lang="ru-RU" b="1" i="1" smtClean="0"/>
              <a:t>: </a:t>
            </a:r>
            <a:r>
              <a:rPr lang="ru-RU" sz="2800" i="1" smtClean="0"/>
              <a:t>промовисање и подстицање програма рада основних школа које планирају екскурзије, излете и школе у природи на подручју Републике Српске</a:t>
            </a:r>
          </a:p>
          <a:p>
            <a:r>
              <a:rPr lang="ru-RU" b="1" smtClean="0"/>
              <a:t>ЦИЉ: </a:t>
            </a:r>
            <a:r>
              <a:rPr lang="ru-RU" sz="2800" i="1" smtClean="0"/>
              <a:t>подизање и јачање свијести код популације школског узраста о туристичким, природним и традиционалним вриједностима наше земље</a:t>
            </a:r>
            <a:endParaRPr lang="en-US" sz="2800" i="1" smtClean="0"/>
          </a:p>
        </p:txBody>
      </p:sp>
    </p:spTree>
    <p:extLst>
      <p:ext uri="{BB962C8B-B14F-4D97-AF65-F5344CB8AC3E}">
        <p14:creationId xmlns:p14="http://schemas.microsoft.com/office/powerpoint/2010/main" val="8408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sr-Cyrl-BA" sz="4000" b="1" dirty="0" smtClean="0">
                <a:solidFill>
                  <a:srgbClr val="0070C0"/>
                </a:solidFill>
              </a:rPr>
              <a:t>Јужни дио РС</a:t>
            </a:r>
            <a:r>
              <a:rPr lang="sr-Cyrl-BA" dirty="0" smtClean="0"/>
              <a:t>: </a:t>
            </a:r>
            <a:r>
              <a:rPr lang="sr-Cyrl-BA" sz="4000" dirty="0" smtClean="0"/>
              <a:t> Требиње (са околином)</a:t>
            </a:r>
            <a:endParaRPr lang="en-US" sz="4000" dirty="0"/>
          </a:p>
        </p:txBody>
      </p:sp>
      <p:pic>
        <p:nvPicPr>
          <p:cNvPr id="28675" name="Content Placeholder 3" descr="22.04.-Trebinje-Bi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365497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895600" y="274638"/>
            <a:ext cx="5791200" cy="563562"/>
          </a:xfrm>
        </p:spPr>
        <p:txBody>
          <a:bodyPr/>
          <a:lstStyle/>
          <a:p>
            <a:pPr algn="r"/>
            <a:r>
              <a:rPr lang="sr-Cyrl-BA" sz="2800" smtClean="0"/>
              <a:t>Херцеговачка Грачаница</a:t>
            </a:r>
            <a:endParaRPr lang="en-US" sz="2800" smtClean="0"/>
          </a:p>
        </p:txBody>
      </p:sp>
      <p:pic>
        <p:nvPicPr>
          <p:cNvPr id="18433" name="Picture 1" descr="D:\j.gavrilovic\Desktop\trebinje, foca\IMG_3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4572000" cy="3276600"/>
          </a:xfrm>
          <a:prstGeom prst="rect">
            <a:avLst/>
          </a:prstGeom>
          <a:noFill/>
        </p:spPr>
      </p:pic>
      <p:pic>
        <p:nvPicPr>
          <p:cNvPr id="18434" name="Picture 2" descr="D:\j.gavrilovic\Desktop\trebinje, foca\IMG_3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399"/>
            <a:ext cx="4572000" cy="2819401"/>
          </a:xfrm>
          <a:prstGeom prst="rect">
            <a:avLst/>
          </a:prstGeom>
          <a:noFill/>
        </p:spPr>
      </p:pic>
      <p:pic>
        <p:nvPicPr>
          <p:cNvPr id="18435" name="Picture 3" descr="D:\j.gavrilovic\Desktop\trebinje, foca\IMG_3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581400"/>
            <a:ext cx="3810000" cy="2819400"/>
          </a:xfrm>
          <a:prstGeom prst="rect">
            <a:avLst/>
          </a:prstGeom>
          <a:noFill/>
        </p:spPr>
      </p:pic>
      <p:pic>
        <p:nvPicPr>
          <p:cNvPr id="18436" name="Picture 4" descr="D:\j.gavrilovic\Desktop\trebinje, foca\IMG_38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838200"/>
            <a:ext cx="381000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70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715962"/>
          </a:xfrm>
        </p:spPr>
        <p:txBody>
          <a:bodyPr/>
          <a:lstStyle/>
          <a:p>
            <a:pPr algn="r"/>
            <a:r>
              <a:rPr lang="sr-Cyrl-BA" sz="2800" smtClean="0"/>
              <a:t>Манастир Тврдош</a:t>
            </a:r>
            <a:endParaRPr lang="en-US" sz="2800" smtClean="0"/>
          </a:p>
        </p:txBody>
      </p:sp>
      <p:pic>
        <p:nvPicPr>
          <p:cNvPr id="30723" name="Content Placeholder 3" descr="66686_133583976690817_2264470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713" y="914400"/>
            <a:ext cx="8878887" cy="5943600"/>
          </a:xfrm>
        </p:spPr>
      </p:pic>
    </p:spTree>
    <p:extLst>
      <p:ext uri="{BB962C8B-B14F-4D97-AF65-F5344CB8AC3E}">
        <p14:creationId xmlns:p14="http://schemas.microsoft.com/office/powerpoint/2010/main" val="226658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74638"/>
            <a:ext cx="4267200" cy="715962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sr-Cyrl-BA" sz="2800" dirty="0" smtClean="0"/>
              <a:t>Арсланагића(Перовића мост)</a:t>
            </a:r>
            <a:endParaRPr lang="en-US" sz="2800" dirty="0"/>
          </a:p>
        </p:txBody>
      </p:sp>
      <p:pic>
        <p:nvPicPr>
          <p:cNvPr id="31747" name="Content Placeholder 4" descr="trebinje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14400"/>
            <a:ext cx="9144000" cy="5943600"/>
          </a:xfrm>
        </p:spPr>
      </p:pic>
    </p:spTree>
    <p:extLst>
      <p:ext uri="{BB962C8B-B14F-4D97-AF65-F5344CB8AC3E}">
        <p14:creationId xmlns:p14="http://schemas.microsoft.com/office/powerpoint/2010/main" val="51049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038600" y="274638"/>
            <a:ext cx="4648200" cy="639762"/>
          </a:xfrm>
        </p:spPr>
        <p:txBody>
          <a:bodyPr/>
          <a:lstStyle/>
          <a:p>
            <a:pPr algn="r"/>
            <a:r>
              <a:rPr lang="sr-Cyrl-BA" sz="2800" smtClean="0"/>
              <a:t>ХЕ Гранчарево</a:t>
            </a:r>
            <a:endParaRPr lang="en-US" sz="2800" smtClean="0"/>
          </a:p>
        </p:txBody>
      </p:sp>
      <p:pic>
        <p:nvPicPr>
          <p:cNvPr id="32771" name="Content Placeholder 3" descr="437318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838200"/>
            <a:ext cx="7924800" cy="5689600"/>
          </a:xfrm>
        </p:spPr>
      </p:pic>
    </p:spTree>
    <p:extLst>
      <p:ext uri="{BB962C8B-B14F-4D97-AF65-F5344CB8AC3E}">
        <p14:creationId xmlns:p14="http://schemas.microsoft.com/office/powerpoint/2010/main" val="359169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657600" cy="563562"/>
          </a:xfrm>
        </p:spPr>
        <p:txBody>
          <a:bodyPr/>
          <a:lstStyle/>
          <a:p>
            <a:pPr algn="r"/>
            <a:r>
              <a:rPr lang="sr-Cyrl-BA" sz="2800" smtClean="0"/>
              <a:t>Билећко језеро</a:t>
            </a:r>
            <a:endParaRPr lang="en-US" sz="2800" smtClean="0"/>
          </a:p>
        </p:txBody>
      </p:sp>
      <p:pic>
        <p:nvPicPr>
          <p:cNvPr id="33795" name="Content Placeholder 3" descr="8477399557_1ccb6963a4_z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8200"/>
            <a:ext cx="9144000" cy="6019800"/>
          </a:xfrm>
        </p:spPr>
      </p:pic>
    </p:spTree>
    <p:extLst>
      <p:ext uri="{BB962C8B-B14F-4D97-AF65-F5344CB8AC3E}">
        <p14:creationId xmlns:p14="http://schemas.microsoft.com/office/powerpoint/2010/main" val="168987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685799"/>
          </a:xfrm>
        </p:spPr>
        <p:txBody>
          <a:bodyPr/>
          <a:lstStyle/>
          <a:p>
            <a:pPr algn="l">
              <a:spcAft>
                <a:spcPts val="0"/>
              </a:spcAft>
            </a:pPr>
            <a:r>
              <a:rPr lang="sr-Cyrl-CS" sz="2000" b="1" dirty="0">
                <a:solidFill>
                  <a:schemeClr val="tx2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Од 33 </a:t>
            </a:r>
            <a:r>
              <a:rPr lang="sr-Cyrl-BA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лиценциране </a:t>
            </a:r>
            <a:r>
              <a:rPr lang="sr-Cyrl-C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туристичке агенције у Републици Српској, </a:t>
            </a:r>
            <a:r>
              <a:rPr lang="sr-Cyrl-CS" sz="2000" b="1" dirty="0">
                <a:solidFill>
                  <a:schemeClr val="tx2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18 је заинтересовано за реализацију пројекта </a:t>
            </a:r>
            <a:r>
              <a:rPr lang="sr-Cyrl-C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:“Ђачка </a:t>
            </a:r>
            <a:r>
              <a:rPr lang="sr-Cyrl-CS" sz="2000" b="1" dirty="0">
                <a:solidFill>
                  <a:schemeClr val="tx2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путовања“ и то: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/>
            </a:r>
            <a:b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</a:b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4191000" cy="5410200"/>
          </a:xfrm>
        </p:spPr>
        <p:txBody>
          <a:bodyPr/>
          <a:lstStyle/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Тавор турс – Пале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Стар травел – Бања Лука 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Унис турс – Бањалука,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Зептер паспорт – Бањалука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Компас турс – Бањалука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Френд травел – Требиње 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Орион – Власеница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Хапи травел – Бијељина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Годос </a:t>
            </a:r>
            <a:r>
              <a:rPr lang="sr-Cyrl-CS" sz="1600" b="1" dirty="0" smtClean="0">
                <a:solidFill>
                  <a:schemeClr val="tx1"/>
                </a:solidFill>
                <a:ea typeface="Calibri"/>
                <a:cs typeface="Times New Roman"/>
              </a:rPr>
              <a:t>– Србац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Сидро турс – Градишка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Динамик турс – Брчко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Семберија транспорт – Бијељина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Превоз Вуковић – Козарска Дубица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Јешотурс, Бијељина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Миг турс, Бања Лука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Марчело турс, Приједор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Бис травел, Бањалука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l">
              <a:spcAft>
                <a:spcPts val="0"/>
              </a:spcAft>
              <a:buFont typeface="+mj-lt"/>
              <a:buAutoNum type="arabicPeriod"/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Контакттурс - Пале</a:t>
            </a:r>
            <a:endParaRPr lang="en-US" sz="16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285750" indent="-285750" algn="l"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16" y="964103"/>
            <a:ext cx="5048640" cy="561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6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685800"/>
          </a:xfrm>
        </p:spPr>
        <p:txBody>
          <a:bodyPr/>
          <a:lstStyle/>
          <a:p>
            <a:pPr indent="457200">
              <a:lnSpc>
                <a:spcPct val="115000"/>
              </a:lnSpc>
              <a:spcAft>
                <a:spcPts val="1000"/>
              </a:spcAft>
            </a:pPr>
            <a:r>
              <a:rPr lang="sr-Cyrl-CS" sz="1800" b="1" dirty="0">
                <a:solidFill>
                  <a:schemeClr val="tx2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Хотели, мотели и други угоститељски објекти за смјештај </a:t>
            </a:r>
            <a:r>
              <a:rPr lang="sr-Cyrl-C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који су изразили интересовање за </a:t>
            </a:r>
            <a:r>
              <a:rPr lang="sr-Cyrl-CS" sz="1800" b="1" dirty="0">
                <a:solidFill>
                  <a:schemeClr val="tx2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реализацијом овог пројекта и то</a:t>
            </a:r>
            <a:r>
              <a:rPr lang="sr-Cyrl-C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Calibri"/>
                <a:cs typeface="Times New Roman"/>
              </a:rPr>
              <a:t>:</a:t>
            </a:r>
            <a:endParaRPr lang="en-US"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828800"/>
            <a:ext cx="8534400" cy="38100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Бања Лука</a:t>
            </a:r>
            <a:r>
              <a:rPr lang="sr-Cyrl-CS" sz="1600" dirty="0">
                <a:solidFill>
                  <a:schemeClr val="tx1"/>
                </a:solidFill>
                <a:ea typeface="Calibri"/>
                <a:cs typeface="Times New Roman"/>
              </a:rPr>
              <a:t> - </a:t>
            </a: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УКУПНО:   284 лежаја </a:t>
            </a:r>
            <a:endParaRPr lang="en-US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sr-Cyrl-CS" sz="1600" dirty="0">
                <a:solidFill>
                  <a:schemeClr val="tx1"/>
                </a:solidFill>
                <a:ea typeface="Calibri"/>
                <a:cs typeface="Times New Roman"/>
              </a:rPr>
              <a:t>хотел „Палас“                 3*  –  89 лежаја </a:t>
            </a:r>
            <a:endParaRPr lang="en-US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sr-Cyrl-CS" sz="1600" dirty="0">
                <a:solidFill>
                  <a:schemeClr val="tx1"/>
                </a:solidFill>
                <a:ea typeface="Calibri"/>
                <a:cs typeface="Times New Roman"/>
              </a:rPr>
              <a:t> хотел „Замак“                2*  -  36 лежаја</a:t>
            </a:r>
            <a:endParaRPr lang="en-US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sr-Cyrl-CS" sz="1600" dirty="0">
                <a:solidFill>
                  <a:schemeClr val="tx1"/>
                </a:solidFill>
                <a:ea typeface="Calibri"/>
                <a:cs typeface="Times New Roman"/>
              </a:rPr>
              <a:t>хотел „Идеја“                  2* -  36 лежаја</a:t>
            </a:r>
            <a:endParaRPr lang="en-US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sr-Cyrl-CS" sz="1600" dirty="0">
                <a:solidFill>
                  <a:schemeClr val="tx1"/>
                </a:solidFill>
                <a:ea typeface="Calibri"/>
                <a:cs typeface="Times New Roman"/>
              </a:rPr>
              <a:t>мотел „Голден кард“    3</a:t>
            </a:r>
            <a:r>
              <a:rPr lang="sr-Cyrl-CS" sz="1600" dirty="0" smtClean="0">
                <a:solidFill>
                  <a:schemeClr val="tx1"/>
                </a:solidFill>
                <a:ea typeface="Calibri"/>
                <a:cs typeface="Times New Roman"/>
              </a:rPr>
              <a:t>* –   </a:t>
            </a:r>
            <a:r>
              <a:rPr lang="sr-Cyrl-CS" sz="1600" dirty="0">
                <a:solidFill>
                  <a:schemeClr val="tx1"/>
                </a:solidFill>
                <a:ea typeface="Calibri"/>
                <a:cs typeface="Times New Roman"/>
              </a:rPr>
              <a:t>66 лежаја</a:t>
            </a:r>
            <a:endParaRPr lang="en-US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sr-Cyrl-CS" sz="1600" dirty="0">
                <a:solidFill>
                  <a:schemeClr val="tx1"/>
                </a:solidFill>
                <a:ea typeface="Calibri"/>
                <a:cs typeface="Times New Roman"/>
              </a:rPr>
              <a:t>мотел „Драгана“            3* -   22 лежаја</a:t>
            </a:r>
            <a:endParaRPr lang="en-US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sr-Cyrl-CS" sz="1600" dirty="0">
                <a:solidFill>
                  <a:schemeClr val="tx1"/>
                </a:solidFill>
                <a:ea typeface="Calibri"/>
                <a:cs typeface="Times New Roman"/>
              </a:rPr>
              <a:t>мотел „Нана“                  2* -   65 лежаја </a:t>
            </a:r>
            <a:endParaRPr lang="sr-Cyrl-CS" sz="1600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 lvl="0">
              <a:spcAft>
                <a:spcPts val="0"/>
              </a:spcAft>
            </a:pPr>
            <a:endParaRPr lang="en-US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Бијељина</a:t>
            </a:r>
            <a:r>
              <a:rPr lang="sr-Cyrl-CS" sz="1600" dirty="0">
                <a:solidFill>
                  <a:schemeClr val="tx1"/>
                </a:solidFill>
                <a:ea typeface="Calibri"/>
                <a:cs typeface="Times New Roman"/>
              </a:rPr>
              <a:t>  -  </a:t>
            </a:r>
            <a:r>
              <a:rPr lang="sr-Cyrl-CS" sz="1600" b="1" dirty="0">
                <a:solidFill>
                  <a:schemeClr val="tx1"/>
                </a:solidFill>
                <a:ea typeface="Calibri"/>
                <a:cs typeface="Times New Roman"/>
              </a:rPr>
              <a:t>УКУПНО: 525 </a:t>
            </a:r>
            <a:r>
              <a:rPr lang="sr-Cyrl-CS" sz="1600" b="1" dirty="0" smtClean="0">
                <a:solidFill>
                  <a:schemeClr val="tx1"/>
                </a:solidFill>
                <a:ea typeface="Calibri"/>
                <a:cs typeface="Times New Roman"/>
              </a:rPr>
              <a:t>лежаја</a:t>
            </a:r>
            <a:endParaRPr lang="en-US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en-US" sz="1600" dirty="0" smtClean="0">
                <a:solidFill>
                  <a:schemeClr val="tx1"/>
                </a:solidFill>
                <a:ea typeface="Calibri"/>
                <a:cs typeface="Times New Roman"/>
              </a:rPr>
              <a:t>   </a:t>
            </a:r>
            <a:r>
              <a:rPr lang="sr-Cyrl-CS" sz="1600" dirty="0" smtClean="0">
                <a:solidFill>
                  <a:schemeClr val="tx1"/>
                </a:solidFill>
                <a:ea typeface="Calibri"/>
                <a:cs typeface="Times New Roman"/>
              </a:rPr>
              <a:t>Етно-село </a:t>
            </a:r>
            <a:r>
              <a:rPr lang="sr-Cyrl-CS" sz="1600" dirty="0">
                <a:solidFill>
                  <a:schemeClr val="tx1"/>
                </a:solidFill>
                <a:ea typeface="Calibri"/>
                <a:cs typeface="Times New Roman"/>
              </a:rPr>
              <a:t>„Станишићи“   5* – 305 лежаја </a:t>
            </a:r>
            <a:endParaRPr lang="en-US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sr-Cyrl-CS" sz="1600" dirty="0">
                <a:solidFill>
                  <a:schemeClr val="tx1"/>
                </a:solidFill>
                <a:ea typeface="Calibri"/>
                <a:cs typeface="Times New Roman"/>
              </a:rPr>
              <a:t> хотел  „Свети Стефан“     2* – 70 лежаја</a:t>
            </a:r>
            <a:endParaRPr lang="en-US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sr-Cyrl-CS" sz="1600" dirty="0">
                <a:solidFill>
                  <a:schemeClr val="tx1"/>
                </a:solidFill>
                <a:ea typeface="Calibri"/>
                <a:cs typeface="Times New Roman"/>
              </a:rPr>
              <a:t> хотел  „Дрина“                  3*  – 93 лежаја </a:t>
            </a:r>
            <a:endParaRPr lang="en-US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Calibri"/>
              <a:buChar char="-"/>
            </a:pPr>
            <a:r>
              <a:rPr lang="sr-Cyrl-CS" sz="1600" dirty="0">
                <a:solidFill>
                  <a:schemeClr val="tx1"/>
                </a:solidFill>
                <a:ea typeface="Calibri"/>
                <a:cs typeface="Times New Roman"/>
              </a:rPr>
              <a:t>мотел „Перић“                   3* -   55 лежаја</a:t>
            </a:r>
            <a:endParaRPr lang="en-US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sr-Cyrl-BA" sz="1800" dirty="0" smtClean="0"/>
          </a:p>
        </p:txBody>
      </p:sp>
    </p:spTree>
    <p:extLst>
      <p:ext uri="{BB962C8B-B14F-4D97-AF65-F5344CB8AC3E}">
        <p14:creationId xmlns:p14="http://schemas.microsoft.com/office/powerpoint/2010/main" val="125138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8534400" cy="5867400"/>
          </a:xfrm>
        </p:spPr>
        <p:txBody>
          <a:bodyPr/>
          <a:lstStyle/>
          <a:p>
            <a:r>
              <a:rPr lang="sr-Cyrl-CS" sz="1400" b="1" dirty="0" smtClean="0">
                <a:solidFill>
                  <a:schemeClr val="tx1"/>
                </a:solidFill>
              </a:rPr>
              <a:t>Јахорина</a:t>
            </a:r>
            <a:r>
              <a:rPr lang="sr-Cyrl-CS" sz="1400" dirty="0" smtClean="0">
                <a:solidFill>
                  <a:schemeClr val="tx1"/>
                </a:solidFill>
              </a:rPr>
              <a:t> </a:t>
            </a:r>
            <a:r>
              <a:rPr lang="sr-Cyrl-CS" sz="1400" dirty="0">
                <a:solidFill>
                  <a:schemeClr val="tx1"/>
                </a:solidFill>
              </a:rPr>
              <a:t>- </a:t>
            </a:r>
            <a:r>
              <a:rPr lang="sr-Cyrl-CS" sz="1400" b="1" dirty="0">
                <a:solidFill>
                  <a:schemeClr val="tx1"/>
                </a:solidFill>
              </a:rPr>
              <a:t>УКУПНО :   494 лежаја</a:t>
            </a:r>
            <a:r>
              <a:rPr lang="sr-Cyrl-CS" sz="1400" dirty="0">
                <a:solidFill>
                  <a:schemeClr val="tx1"/>
                </a:solidFill>
              </a:rPr>
              <a:t>  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хотел „Бистрица“             3* - 284 лежаја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хотел „Рајска долина“     2* - 210 лежаја 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sr-Cyrl-CS" sz="1400" dirty="0">
                <a:solidFill>
                  <a:schemeClr val="tx1"/>
                </a:solidFill>
              </a:rPr>
              <a:t> 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sr-Cyrl-CS" sz="1400" b="1" dirty="0">
                <a:solidFill>
                  <a:schemeClr val="tx1"/>
                </a:solidFill>
              </a:rPr>
              <a:t>НП Сутјеска, Тјентиште: УКУПНО: 272 лежаја 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 хотел „Младост“  2* - 164 лежаја 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хотел „Зеленгора“  –   108 лежаја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 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sr-Cyrl-CS" sz="1400" b="1" dirty="0">
                <a:solidFill>
                  <a:schemeClr val="tx1"/>
                </a:solidFill>
              </a:rPr>
              <a:t>НП Козара, Приједор: УКУПНО - 353 </a:t>
            </a:r>
            <a:r>
              <a:rPr lang="sr-Cyrl-CS" sz="1400" b="1" dirty="0" smtClean="0">
                <a:solidFill>
                  <a:schemeClr val="tx1"/>
                </a:solidFill>
              </a:rPr>
              <a:t>лежаја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хотел „Монумент“ – 130 лежаја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хотел „Приједор“ -    223 лежаја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  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b="1" dirty="0" err="1">
                <a:solidFill>
                  <a:schemeClr val="tx1"/>
                </a:solidFill>
              </a:rPr>
              <a:t>Te</a:t>
            </a:r>
            <a:r>
              <a:rPr lang="sr-Cyrl-CS" sz="1400" b="1" dirty="0">
                <a:solidFill>
                  <a:schemeClr val="tx1"/>
                </a:solidFill>
              </a:rPr>
              <a:t>слић, Борје : УКУПНО -90 </a:t>
            </a:r>
            <a:r>
              <a:rPr lang="sr-Cyrl-CS" sz="1400" b="1" dirty="0" smtClean="0">
                <a:solidFill>
                  <a:schemeClr val="tx1"/>
                </a:solidFill>
              </a:rPr>
              <a:t>лежаја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хотел „Хајдучке воде“ –  реновиран - 90 лежаја 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 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sr-Cyrl-CS" sz="1400" b="1" dirty="0">
                <a:solidFill>
                  <a:schemeClr val="tx1"/>
                </a:solidFill>
              </a:rPr>
              <a:t>Требиње - </a:t>
            </a:r>
            <a:r>
              <a:rPr lang="sr-Cyrl-CS" sz="1400" dirty="0">
                <a:solidFill>
                  <a:schemeClr val="tx1"/>
                </a:solidFill>
              </a:rPr>
              <a:t> </a:t>
            </a:r>
            <a:r>
              <a:rPr lang="sr-Cyrl-CS" sz="1400" b="1" dirty="0">
                <a:solidFill>
                  <a:schemeClr val="tx1"/>
                </a:solidFill>
              </a:rPr>
              <a:t>УКУПНО : 409 </a:t>
            </a:r>
            <a:r>
              <a:rPr lang="sr-Cyrl-CS" sz="1400" b="1" dirty="0" smtClean="0">
                <a:solidFill>
                  <a:schemeClr val="tx1"/>
                </a:solidFill>
              </a:rPr>
              <a:t>лежаја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хотел „Леотар“        3* -  152 лежаја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 мотел „Конак“        3* -   105 лежаја  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 хотел „Вив“             3* -    50 лежаја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 хотел „ИН“              3 * -   57 лежаја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хотел „Белвелу“      3* -   40 лежаја 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sr-Cyrl-CS" sz="1200" dirty="0">
                <a:solidFill>
                  <a:schemeClr val="tx1"/>
                </a:solidFill>
              </a:rPr>
              <a:t> 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sr-Cyrl-CS" sz="1600" b="1" dirty="0">
                <a:solidFill>
                  <a:schemeClr val="tx1"/>
                </a:solidFill>
              </a:rPr>
              <a:t>Укупни смјештајни капацитети за извођење екскурзија у Републици Српској -  </a:t>
            </a:r>
            <a:r>
              <a:rPr lang="sr-Cyrl-CS" sz="1600" b="1" dirty="0" smtClean="0">
                <a:solidFill>
                  <a:schemeClr val="tx1"/>
                </a:solidFill>
              </a:rPr>
              <a:t>2427 лежаја</a:t>
            </a:r>
            <a:endParaRPr lang="sr-Cyrl-BA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8534400" cy="5715000"/>
          </a:xfrm>
        </p:spPr>
        <p:txBody>
          <a:bodyPr/>
          <a:lstStyle/>
          <a:p>
            <a:r>
              <a:rPr lang="sr-Cyrl-C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Што се тиче, школа у </a:t>
            </a:r>
            <a:r>
              <a:rPr lang="sr-Cyrl-C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природи</a:t>
            </a:r>
            <a:r>
              <a:rPr lang="sr-Cyrl-C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предложено је да се исте одржавају у Националним парковима „Козара“ и „Сутјеска“, те  на Јахорини</a:t>
            </a:r>
            <a:r>
              <a:rPr lang="sr-Cyrl-C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sr-Cyrl-BA" sz="1400" dirty="0" smtClean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sr-Cyrl-CS" sz="1400" b="1" dirty="0">
                <a:solidFill>
                  <a:schemeClr val="tx1"/>
                </a:solidFill>
              </a:rPr>
              <a:t>НП Козара, Приједор: УКУПНО - 130 </a:t>
            </a:r>
            <a:r>
              <a:rPr lang="sr-Cyrl-CS" sz="1400" b="1" dirty="0" smtClean="0">
                <a:solidFill>
                  <a:schemeClr val="tx1"/>
                </a:solidFill>
              </a:rPr>
              <a:t>лежаја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хотел „Монумент“ – 130 лежаја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sr-Cyrl-CS" sz="1400" dirty="0">
                <a:solidFill>
                  <a:schemeClr val="tx1"/>
                </a:solidFill>
              </a:rPr>
              <a:t> </a:t>
            </a:r>
            <a:endParaRPr lang="sr-Cyrl-CS" sz="1400" dirty="0" smtClean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sr-Cyrl-CS" sz="1400" b="1" dirty="0">
                <a:solidFill>
                  <a:schemeClr val="tx1"/>
                </a:solidFill>
              </a:rPr>
              <a:t>НП Сутјеска, Тјентиште: УКУПНО: 164 лежаја 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 хотел „Младост“  2* - 164 лежаја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sr-Cyrl-CS" sz="1400" b="1" dirty="0">
                <a:solidFill>
                  <a:schemeClr val="tx1"/>
                </a:solidFill>
              </a:rPr>
              <a:t> 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sr-Cyrl-CS" sz="1400" b="1" dirty="0">
                <a:solidFill>
                  <a:schemeClr val="tx1"/>
                </a:solidFill>
              </a:rPr>
              <a:t> 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sr-Cyrl-CS" sz="1400" b="1" dirty="0">
                <a:solidFill>
                  <a:schemeClr val="tx1"/>
                </a:solidFill>
              </a:rPr>
              <a:t>Јахорина</a:t>
            </a:r>
            <a:r>
              <a:rPr lang="sr-Cyrl-CS" sz="1400" dirty="0">
                <a:solidFill>
                  <a:schemeClr val="tx1"/>
                </a:solidFill>
              </a:rPr>
              <a:t> - </a:t>
            </a:r>
            <a:r>
              <a:rPr lang="sr-Cyrl-CS" sz="1400" b="1" dirty="0">
                <a:solidFill>
                  <a:schemeClr val="tx1"/>
                </a:solidFill>
              </a:rPr>
              <a:t>УКУПНО :   494 лежаја</a:t>
            </a:r>
            <a:r>
              <a:rPr lang="sr-Cyrl-CS" sz="1400" dirty="0">
                <a:solidFill>
                  <a:schemeClr val="tx1"/>
                </a:solidFill>
              </a:rPr>
              <a:t> 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хотел „Бистрица“             3* - 284 лежаја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хотел „Рајска долина“     2* - 210 лежаја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sr-Cyrl-CS" sz="1400" dirty="0">
                <a:solidFill>
                  <a:schemeClr val="tx1"/>
                </a:solidFill>
              </a:rPr>
              <a:t> </a:t>
            </a:r>
            <a:endParaRPr lang="sr-Cyrl-CS" sz="1400" dirty="0" smtClean="0">
              <a:solidFill>
                <a:schemeClr val="tx1"/>
              </a:solidFill>
            </a:endParaRPr>
          </a:p>
          <a:p>
            <a:pPr lvl="0"/>
            <a:endParaRPr lang="sr-Cyrl-CS" sz="1400" dirty="0">
              <a:solidFill>
                <a:schemeClr val="tx1"/>
              </a:solidFill>
            </a:endParaRPr>
          </a:p>
          <a:p>
            <a:pPr lvl="0"/>
            <a:endParaRPr lang="en-US" sz="1600" dirty="0">
              <a:solidFill>
                <a:schemeClr val="tx1"/>
              </a:solidFill>
            </a:endParaRPr>
          </a:p>
          <a:p>
            <a:r>
              <a:rPr lang="sr-Cyrl-CS" sz="1600" b="1" dirty="0">
                <a:solidFill>
                  <a:schemeClr val="tx1"/>
                </a:solidFill>
              </a:rPr>
              <a:t>Укупни смјештајни капацитети за извођење школа у природи у Републици Српској </a:t>
            </a:r>
            <a:r>
              <a:rPr lang="sr-Cyrl-CS" sz="1600" b="1" dirty="0" smtClean="0">
                <a:solidFill>
                  <a:schemeClr val="tx1"/>
                </a:solidFill>
              </a:rPr>
              <a:t>– </a:t>
            </a:r>
          </a:p>
          <a:p>
            <a:r>
              <a:rPr lang="sr-Cyrl-CS" sz="1600" b="1" dirty="0" smtClean="0">
                <a:solidFill>
                  <a:schemeClr val="tx1"/>
                </a:solidFill>
              </a:rPr>
              <a:t>788 лежаја</a:t>
            </a:r>
            <a:endParaRPr lang="sr-Cyrl-BA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685800" y="457200"/>
          <a:ext cx="7924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73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458200" cy="6172200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sr-Cyrl-BA" dirty="0" smtClean="0"/>
          </a:p>
          <a:p>
            <a:pPr algn="ctr">
              <a:buFont typeface="Arial" charset="0"/>
              <a:buNone/>
            </a:pPr>
            <a:r>
              <a:rPr lang="sr-Cyrl-BA" sz="5400" b="1" dirty="0" smtClean="0">
                <a:solidFill>
                  <a:srgbClr val="FF0000"/>
                </a:solidFill>
              </a:rPr>
              <a:t>2.</a:t>
            </a:r>
          </a:p>
          <a:p>
            <a:pPr algn="ctr">
              <a:buFont typeface="Arial" charset="0"/>
              <a:buNone/>
            </a:pPr>
            <a:r>
              <a:rPr lang="sr-Cyrl-BA" sz="5400" b="1" dirty="0" smtClean="0">
                <a:solidFill>
                  <a:srgbClr val="FF0000"/>
                </a:solidFill>
              </a:rPr>
              <a:t>Излети</a:t>
            </a:r>
          </a:p>
          <a:p>
            <a:pPr algn="just">
              <a:spcAft>
                <a:spcPts val="0"/>
              </a:spcAft>
            </a:pPr>
            <a:r>
              <a:rPr lang="sr-Cyrl-BA" sz="3600" i="1" dirty="0" smtClean="0"/>
              <a:t>приједлог  програма</a:t>
            </a:r>
            <a:r>
              <a:rPr lang="sr-Cyrl-BA" sz="1800" i="1" dirty="0" smtClean="0"/>
              <a:t>   </a:t>
            </a:r>
            <a:r>
              <a:rPr lang="sr-Cyrl-BA" sz="3600" i="1" dirty="0" smtClean="0">
                <a:ea typeface="Times New Roman"/>
              </a:rPr>
              <a:t>за: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sr-Cyrl-B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једнодневне </a:t>
            </a:r>
            <a:r>
              <a:rPr lang="sr-Cyrl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активности у туристички-валоризованим дестинацијама; рекреативно забавне садржаје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sr-Cyrl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НАПОМЕНА: Одабир дестинације се прилагођава удаљености од школе (прва тријада), потребама реализације дијела наставних садржаја према годишњем програму рада школе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>
              <a:buFont typeface="Arial" pitchFamily="34" charset="0"/>
              <a:buChar char="•"/>
            </a:pPr>
            <a:endParaRPr lang="en-US" sz="3600" i="1" dirty="0" smtClean="0"/>
          </a:p>
        </p:txBody>
      </p:sp>
    </p:spTree>
    <p:extLst>
      <p:ext uri="{BB962C8B-B14F-4D97-AF65-F5344CB8AC3E}">
        <p14:creationId xmlns:p14="http://schemas.microsoft.com/office/powerpoint/2010/main" val="17267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3100" b="1" dirty="0" smtClean="0"/>
              <a:t>Излет</a:t>
            </a:r>
            <a:r>
              <a:rPr lang="ru-RU" sz="2800" dirty="0" smtClean="0"/>
              <a:t>: организована једнодневна активност ради рекреације или реализације дијела наставног саджаја у природи.</a:t>
            </a:r>
            <a:endParaRPr lang="en-US" sz="2800" dirty="0"/>
          </a:p>
        </p:txBody>
      </p:sp>
      <p:pic>
        <p:nvPicPr>
          <p:cNvPr id="35843" name="Content Placeholder 3" descr="SDC11306_1500x11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47800"/>
            <a:ext cx="7772400" cy="5410200"/>
          </a:xfrm>
        </p:spPr>
      </p:pic>
    </p:spTree>
    <p:extLst>
      <p:ext uri="{BB962C8B-B14F-4D97-AF65-F5344CB8AC3E}">
        <p14:creationId xmlns:p14="http://schemas.microsoft.com/office/powerpoint/2010/main" val="253623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sr-Cyrl-BA" sz="3200" b="1" dirty="0">
                <a:solidFill>
                  <a:srgbClr val="0070C0"/>
                </a:solidFill>
              </a:rPr>
              <a:t>Неке од дестинација: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1676400"/>
          </a:xfrm>
        </p:spPr>
        <p:txBody>
          <a:bodyPr/>
          <a:lstStyle/>
          <a:p>
            <a:pPr marL="285750" lvl="0" indent="-285750">
              <a:spcAft>
                <a:spcPts val="0"/>
              </a:spcAft>
              <a:buFont typeface="Wingdings" pitchFamily="2" charset="2"/>
              <a:buChar char="ü"/>
            </a:pPr>
            <a:r>
              <a:rPr lang="sr-Cyrl-BA" sz="1400" dirty="0" smtClean="0">
                <a:latin typeface="Cambria" pitchFamily="18" charset="0"/>
              </a:rPr>
              <a:t>Шетње обиљеженим стазама</a:t>
            </a:r>
          </a:p>
          <a:p>
            <a:pPr marL="285750" lvl="0" indent="-285750">
              <a:spcAft>
                <a:spcPts val="0"/>
              </a:spcAft>
              <a:buFont typeface="Wingdings" pitchFamily="2" charset="2"/>
              <a:buChar char="ü"/>
            </a:pPr>
            <a:r>
              <a:rPr lang="sr-Cyrl-BA" sz="1400" dirty="0" smtClean="0">
                <a:latin typeface="Cambria" pitchFamily="18" charset="0"/>
              </a:rPr>
              <a:t>Упознавање НП као заштићеног подручја</a:t>
            </a:r>
          </a:p>
          <a:p>
            <a:pPr marL="285750" lvl="0" indent="-285750">
              <a:spcAft>
                <a:spcPts val="0"/>
              </a:spcAft>
              <a:buFont typeface="Wingdings" pitchFamily="2" charset="2"/>
              <a:buChar char="ü"/>
            </a:pPr>
            <a:r>
              <a:rPr lang="sr-Cyrl-BA" sz="1400" dirty="0" smtClean="0">
                <a:latin typeface="Cambria" pitchFamily="18" charset="0"/>
              </a:rPr>
              <a:t>Забавно-спортске активности</a:t>
            </a:r>
          </a:p>
          <a:p>
            <a:pPr marL="285750" lvl="0" indent="-285750">
              <a:spcAft>
                <a:spcPts val="0"/>
              </a:spcAft>
              <a:buFont typeface="Wingdings" pitchFamily="2" charset="2"/>
              <a:buChar char="ü"/>
            </a:pPr>
            <a:endParaRPr lang="sr-Cyrl-BA" sz="1400" dirty="0">
              <a:latin typeface="Cambria" pitchFamily="18" charset="0"/>
            </a:endParaRPr>
          </a:p>
          <a:p>
            <a:pPr marL="285750" lvl="0" indent="-285750">
              <a:spcAft>
                <a:spcPts val="0"/>
              </a:spcAft>
              <a:buFont typeface="Wingdings" pitchFamily="2" charset="2"/>
              <a:buChar char="ü"/>
            </a:pPr>
            <a:endParaRPr lang="sr-Cyrl-BA" sz="1400" dirty="0" smtClean="0">
              <a:latin typeface="Cambria" pitchFamily="18" charset="0"/>
            </a:endParaRPr>
          </a:p>
          <a:p>
            <a:pPr lvl="0">
              <a:spcAft>
                <a:spcPts val="0"/>
              </a:spcAft>
            </a:pPr>
            <a:r>
              <a:rPr lang="sr-Cyrl-BA" sz="1400" dirty="0" smtClean="0">
                <a:latin typeface="Cambria" pitchFamily="18" charset="0"/>
              </a:rPr>
              <a:t>НАЦИОНАЛНИ ПАРК „КОЗАРА“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041775" cy="1600200"/>
          </a:xfrm>
        </p:spPr>
        <p:txBody>
          <a:bodyPr/>
          <a:lstStyle/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sz="1400" dirty="0" smtClean="0">
                <a:latin typeface="Cambria"/>
                <a:ea typeface="Times New Roman"/>
                <a:cs typeface="Calibri"/>
              </a:rPr>
              <a:t>Спортски терени,</a:t>
            </a:r>
            <a:endParaRPr lang="en-US" sz="1400" dirty="0" smtClean="0">
              <a:latin typeface="Cambria"/>
              <a:ea typeface="Times New Roman"/>
              <a:cs typeface="Calibri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sz="1400" dirty="0">
                <a:latin typeface="Cambria"/>
                <a:ea typeface="Times New Roman"/>
                <a:cs typeface="Calibri"/>
              </a:rPr>
              <a:t>Ш</a:t>
            </a:r>
            <a:r>
              <a:rPr lang="sr-Cyrl-BA" sz="1400" dirty="0" smtClean="0">
                <a:latin typeface="Cambria"/>
                <a:ea typeface="Times New Roman"/>
                <a:cs typeface="Calibri"/>
              </a:rPr>
              <a:t>ет</a:t>
            </a:r>
            <a:r>
              <a:rPr lang="en-US" sz="1400" dirty="0" smtClean="0">
                <a:latin typeface="Cambria"/>
                <a:ea typeface="Times New Roman"/>
                <a:cs typeface="Calibri"/>
              </a:rPr>
              <a:t>a</a:t>
            </a:r>
            <a:r>
              <a:rPr lang="sr-Cyrl-BA" sz="1400" dirty="0" smtClean="0">
                <a:latin typeface="Cambria"/>
                <a:ea typeface="Times New Roman"/>
                <a:cs typeface="Calibri"/>
              </a:rPr>
              <a:t>лишта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sz="1400" dirty="0">
                <a:latin typeface="Cambria"/>
                <a:ea typeface="Times New Roman"/>
                <a:cs typeface="Calibri"/>
              </a:rPr>
              <a:t>И</a:t>
            </a:r>
            <a:r>
              <a:rPr lang="sr-Cyrl-BA" sz="1400" dirty="0" smtClean="0">
                <a:latin typeface="Cambria"/>
                <a:ea typeface="Times New Roman"/>
                <a:cs typeface="Calibri"/>
              </a:rPr>
              <a:t>гре </a:t>
            </a:r>
            <a:r>
              <a:rPr lang="sr-Cyrl-BA" sz="1400" dirty="0">
                <a:latin typeface="Cambria"/>
                <a:ea typeface="Times New Roman"/>
                <a:cs typeface="Calibri"/>
              </a:rPr>
              <a:t>забавног </a:t>
            </a:r>
            <a:r>
              <a:rPr lang="sr-Cyrl-BA" sz="1400" dirty="0" smtClean="0">
                <a:latin typeface="Cambria"/>
                <a:ea typeface="Times New Roman"/>
                <a:cs typeface="Calibri"/>
              </a:rPr>
              <a:t>садржаја</a:t>
            </a:r>
          </a:p>
          <a:p>
            <a:pPr lvl="0">
              <a:spcAft>
                <a:spcPts val="0"/>
              </a:spcAft>
            </a:pPr>
            <a:endParaRPr lang="sr-Cyrl-BA" sz="1400" dirty="0">
              <a:latin typeface="Cambria"/>
              <a:ea typeface="Times New Roman"/>
              <a:cs typeface="Calibri"/>
            </a:endParaRPr>
          </a:p>
          <a:p>
            <a:endParaRPr lang="sr-Cyrl-BA" sz="1400" dirty="0" smtClean="0"/>
          </a:p>
          <a:p>
            <a:r>
              <a:rPr lang="sr-Cyrl-BA" sz="1400" dirty="0" smtClean="0">
                <a:latin typeface="Cambria" pitchFamily="18" charset="0"/>
              </a:rPr>
              <a:t>ЕКО ЦЕНТАР ЉЕКАРИЦЕ</a:t>
            </a:r>
          </a:p>
        </p:txBody>
      </p:sp>
      <p:pic>
        <p:nvPicPr>
          <p:cNvPr id="7" name="Picture 5" descr="phoca_thumb_l_p913012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441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4" descr="63610_146274232088458_307512_n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667000"/>
            <a:ext cx="4270375" cy="3962400"/>
          </a:xfrm>
        </p:spPr>
      </p:pic>
    </p:spTree>
    <p:extLst>
      <p:ext uri="{BB962C8B-B14F-4D97-AF65-F5344CB8AC3E}">
        <p14:creationId xmlns:p14="http://schemas.microsoft.com/office/powerpoint/2010/main" val="86554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6818312" cy="381000"/>
          </a:xfrm>
        </p:spPr>
        <p:txBody>
          <a:bodyPr/>
          <a:lstStyle/>
          <a:p>
            <a:pPr algn="ctr"/>
            <a:r>
              <a:rPr lang="sr-Cyrl-BA" sz="2400" dirty="0" smtClean="0"/>
              <a:t>ПОТКОЗАРЈЕ- Излетиште Лубина и Млинови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5105400"/>
            <a:ext cx="6745288" cy="1295400"/>
          </a:xfrm>
        </p:spPr>
        <p:txBody>
          <a:bodyPr/>
          <a:lstStyle/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b="1" dirty="0">
                <a:latin typeface="Cambria" pitchFamily="18" charset="0"/>
                <a:ea typeface="Times New Roman"/>
                <a:cs typeface="Calibri"/>
              </a:rPr>
              <a:t>радионице у природи: живот на селу, флора и фауна, екологија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b="1" dirty="0">
                <a:latin typeface="Cambria" pitchFamily="18" charset="0"/>
                <a:ea typeface="Times New Roman"/>
                <a:cs typeface="Calibri"/>
              </a:rPr>
              <a:t>посјета руралним излетиштима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b="1" dirty="0">
                <a:latin typeface="Cambria" pitchFamily="18" charset="0"/>
                <a:ea typeface="Times New Roman"/>
                <a:cs typeface="Calibri"/>
              </a:rPr>
              <a:t>упознавање са опремом за камповање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endParaRPr lang="en-US" b="1" dirty="0">
              <a:latin typeface="Cambria" pitchFamily="18" charset="0"/>
            </a:endParaRPr>
          </a:p>
        </p:txBody>
      </p:sp>
      <p:pic>
        <p:nvPicPr>
          <p:cNvPr id="5" name="Content Placeholder 3" descr="SDC1098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8" b="16038"/>
          <a:stretch>
            <a:fillRect/>
          </a:stretch>
        </p:blipFill>
        <p:spPr>
          <a:xfrm>
            <a:off x="533400" y="228600"/>
            <a:ext cx="8077200" cy="4498975"/>
          </a:xfrm>
        </p:spPr>
      </p:pic>
    </p:spTree>
    <p:extLst>
      <p:ext uri="{BB962C8B-B14F-4D97-AF65-F5344CB8AC3E}">
        <p14:creationId xmlns:p14="http://schemas.microsoft.com/office/powerpoint/2010/main" val="97738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00600"/>
            <a:ext cx="8153400" cy="381000"/>
          </a:xfrm>
        </p:spPr>
        <p:txBody>
          <a:bodyPr/>
          <a:lstStyle/>
          <a:p>
            <a:pPr algn="ctr"/>
            <a:r>
              <a:rPr lang="sr-Cyrl-BA" dirty="0" smtClean="0">
                <a:latin typeface="Cambria" pitchFamily="18" charset="0"/>
              </a:rPr>
              <a:t>ЛИСИНА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05400"/>
            <a:ext cx="8153400" cy="1600200"/>
          </a:xfrm>
        </p:spPr>
        <p:txBody>
          <a:bodyPr/>
          <a:lstStyle/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b="1" dirty="0">
                <a:latin typeface="Cambria" pitchFamily="18" charset="0"/>
                <a:ea typeface="Times New Roman"/>
                <a:cs typeface="Calibri"/>
              </a:rPr>
              <a:t>едукативна стаза са поучним паноима  „Пут гљива“: упознавање богатства миколошког резервата са врстама  гљива на забаван начин уз пратњу стручног водича 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en-US" b="1" dirty="0" err="1">
                <a:latin typeface="Cambria" pitchFamily="18" charset="0"/>
                <a:ea typeface="Times New Roman"/>
              </a:rPr>
              <a:t>упознавање</a:t>
            </a:r>
            <a:r>
              <a:rPr lang="en-US" b="1" dirty="0">
                <a:latin typeface="Cambria" pitchFamily="18" charset="0"/>
                <a:ea typeface="Times New Roman"/>
              </a:rPr>
              <a:t> </a:t>
            </a:r>
            <a:r>
              <a:rPr lang="en-US" b="1" dirty="0" err="1">
                <a:latin typeface="Cambria" pitchFamily="18" charset="0"/>
                <a:ea typeface="Times New Roman"/>
              </a:rPr>
              <a:t>са</a:t>
            </a:r>
            <a:r>
              <a:rPr lang="en-US" b="1" dirty="0">
                <a:latin typeface="Cambria" pitchFamily="18" charset="0"/>
                <a:ea typeface="Times New Roman"/>
              </a:rPr>
              <a:t> </a:t>
            </a:r>
            <a:r>
              <a:rPr lang="en-US" b="1" dirty="0" err="1">
                <a:latin typeface="Cambria" pitchFamily="18" charset="0"/>
                <a:ea typeface="Times New Roman"/>
              </a:rPr>
              <a:t>правилима</a:t>
            </a:r>
            <a:r>
              <a:rPr lang="en-US" b="1" dirty="0">
                <a:latin typeface="Cambria" pitchFamily="18" charset="0"/>
                <a:ea typeface="Times New Roman"/>
              </a:rPr>
              <a:t> </a:t>
            </a:r>
            <a:r>
              <a:rPr lang="en-US" b="1" dirty="0" err="1">
                <a:latin typeface="Cambria" pitchFamily="18" charset="0"/>
                <a:ea typeface="Times New Roman"/>
              </a:rPr>
              <a:t>понашања</a:t>
            </a:r>
            <a:r>
              <a:rPr lang="en-US" b="1" dirty="0">
                <a:latin typeface="Cambria" pitchFamily="18" charset="0"/>
                <a:ea typeface="Times New Roman"/>
              </a:rPr>
              <a:t> у </a:t>
            </a:r>
            <a:r>
              <a:rPr lang="en-US" b="1" dirty="0" err="1">
                <a:latin typeface="Cambria" pitchFamily="18" charset="0"/>
                <a:ea typeface="Times New Roman"/>
              </a:rPr>
              <a:t>заштићеном</a:t>
            </a:r>
            <a:r>
              <a:rPr lang="en-US" b="1" dirty="0">
                <a:latin typeface="Cambria" pitchFamily="18" charset="0"/>
                <a:ea typeface="Times New Roman"/>
              </a:rPr>
              <a:t> </a:t>
            </a:r>
            <a:r>
              <a:rPr lang="en-US" b="1" dirty="0" err="1">
                <a:latin typeface="Cambria" pitchFamily="18" charset="0"/>
                <a:ea typeface="Times New Roman"/>
              </a:rPr>
              <a:t>подручју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en-US" b="1" dirty="0" err="1">
                <a:latin typeface="Cambria" pitchFamily="18" charset="0"/>
                <a:ea typeface="Times New Roman"/>
              </a:rPr>
              <a:t>тимски</a:t>
            </a:r>
            <a:r>
              <a:rPr lang="en-US" b="1" dirty="0">
                <a:latin typeface="Cambria" pitchFamily="18" charset="0"/>
                <a:ea typeface="Times New Roman"/>
              </a:rPr>
              <a:t> </a:t>
            </a:r>
            <a:r>
              <a:rPr lang="en-US" b="1" dirty="0" err="1">
                <a:latin typeface="Cambria" pitchFamily="18" charset="0"/>
                <a:ea typeface="Times New Roman"/>
              </a:rPr>
              <a:t>рад</a:t>
            </a:r>
            <a:r>
              <a:rPr lang="en-US" b="1" dirty="0">
                <a:latin typeface="Cambria" pitchFamily="18" charset="0"/>
                <a:ea typeface="Times New Roman"/>
              </a:rPr>
              <a:t> </a:t>
            </a:r>
            <a:r>
              <a:rPr lang="en-US" b="1" dirty="0" err="1">
                <a:latin typeface="Cambria" pitchFamily="18" charset="0"/>
                <a:ea typeface="Times New Roman"/>
              </a:rPr>
              <a:t>ученика</a:t>
            </a:r>
            <a:r>
              <a:rPr lang="en-US" b="1" dirty="0">
                <a:latin typeface="Cambria" pitchFamily="18" charset="0"/>
                <a:ea typeface="Times New Roman"/>
              </a:rPr>
              <a:t> </a:t>
            </a:r>
            <a:r>
              <a:rPr lang="en-US" b="1" dirty="0" err="1">
                <a:latin typeface="Cambria" pitchFamily="18" charset="0"/>
                <a:ea typeface="Times New Roman"/>
              </a:rPr>
              <a:t>кроз</a:t>
            </a:r>
            <a:r>
              <a:rPr lang="en-US" b="1" dirty="0">
                <a:latin typeface="Cambria" pitchFamily="18" charset="0"/>
                <a:ea typeface="Times New Roman"/>
              </a:rPr>
              <a:t> </a:t>
            </a:r>
            <a:r>
              <a:rPr lang="en-US" b="1" dirty="0" err="1">
                <a:latin typeface="Cambria" pitchFamily="18" charset="0"/>
                <a:ea typeface="Times New Roman"/>
              </a:rPr>
              <a:t>заједничко</a:t>
            </a:r>
            <a:r>
              <a:rPr lang="en-US" b="1" dirty="0">
                <a:latin typeface="Cambria" pitchFamily="18" charset="0"/>
                <a:ea typeface="Times New Roman"/>
              </a:rPr>
              <a:t> </a:t>
            </a:r>
            <a:r>
              <a:rPr lang="en-US" b="1" dirty="0" err="1">
                <a:latin typeface="Cambria" pitchFamily="18" charset="0"/>
                <a:ea typeface="Times New Roman"/>
              </a:rPr>
              <a:t>рјешавање</a:t>
            </a:r>
            <a:r>
              <a:rPr lang="en-US" b="1" dirty="0">
                <a:latin typeface="Cambria" pitchFamily="18" charset="0"/>
                <a:ea typeface="Times New Roman"/>
              </a:rPr>
              <a:t> </a:t>
            </a:r>
            <a:r>
              <a:rPr lang="en-US" b="1" dirty="0" err="1">
                <a:latin typeface="Cambria" pitchFamily="18" charset="0"/>
                <a:ea typeface="Times New Roman"/>
              </a:rPr>
              <a:t>занимљивих</a:t>
            </a:r>
            <a:r>
              <a:rPr lang="en-US" b="1" dirty="0">
                <a:latin typeface="Cambria" pitchFamily="18" charset="0"/>
                <a:ea typeface="Times New Roman"/>
              </a:rPr>
              <a:t> </a:t>
            </a:r>
            <a:r>
              <a:rPr lang="en-US" b="1" dirty="0" err="1">
                <a:latin typeface="Cambria" pitchFamily="18" charset="0"/>
                <a:ea typeface="Times New Roman"/>
              </a:rPr>
              <a:t>задатака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en-US" b="1" dirty="0" err="1">
                <a:latin typeface="Cambria" pitchFamily="18" charset="0"/>
                <a:ea typeface="Times New Roman"/>
              </a:rPr>
              <a:t>радионице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endParaRPr lang="en-US" dirty="0"/>
          </a:p>
        </p:txBody>
      </p:sp>
      <p:pic>
        <p:nvPicPr>
          <p:cNvPr id="5" name="Content Placeholder 3" descr="311311_10150393099795351_2093361883_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b="8486"/>
          <a:stretch>
            <a:fillRect/>
          </a:stretch>
        </p:blipFill>
        <p:spPr>
          <a:xfrm>
            <a:off x="685800" y="152400"/>
            <a:ext cx="8153400" cy="4575175"/>
          </a:xfrm>
        </p:spPr>
      </p:pic>
    </p:spTree>
    <p:extLst>
      <p:ext uri="{BB962C8B-B14F-4D97-AF65-F5344CB8AC3E}">
        <p14:creationId xmlns:p14="http://schemas.microsoft.com/office/powerpoint/2010/main" val="34589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29200"/>
            <a:ext cx="8458200" cy="304800"/>
          </a:xfrm>
        </p:spPr>
        <p:txBody>
          <a:bodyPr/>
          <a:lstStyle/>
          <a:p>
            <a:pPr algn="ctr"/>
            <a:r>
              <a:rPr lang="sr-Cyrl-BA" dirty="0" smtClean="0"/>
              <a:t>ЈЕЗЕРО БАЛКАНА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5257800"/>
            <a:ext cx="8458200" cy="1066800"/>
          </a:xfrm>
        </p:spPr>
        <p:txBody>
          <a:bodyPr/>
          <a:lstStyle/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b="1" dirty="0">
                <a:latin typeface="Cambria" pitchFamily="18" charset="0"/>
                <a:ea typeface="Times New Roman"/>
                <a:cs typeface="Calibri"/>
              </a:rPr>
              <a:t>спортски </a:t>
            </a:r>
            <a:r>
              <a:rPr lang="sr-Cyrl-BA" b="1" dirty="0" smtClean="0">
                <a:latin typeface="Cambria" pitchFamily="18" charset="0"/>
                <a:ea typeface="Times New Roman"/>
                <a:cs typeface="Calibri"/>
              </a:rPr>
              <a:t>терени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b="1" dirty="0" smtClean="0">
                <a:latin typeface="Cambria" pitchFamily="18" charset="0"/>
                <a:ea typeface="Times New Roman"/>
                <a:cs typeface="Calibri"/>
              </a:rPr>
              <a:t> уређена шеталишта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b="1" dirty="0" smtClean="0">
                <a:latin typeface="Cambria" pitchFamily="18" charset="0"/>
                <a:ea typeface="Times New Roman"/>
                <a:cs typeface="Calibri"/>
              </a:rPr>
              <a:t> </a:t>
            </a:r>
            <a:r>
              <a:rPr lang="sr-Cyrl-BA" b="1" dirty="0">
                <a:latin typeface="Cambria" pitchFamily="18" charset="0"/>
                <a:ea typeface="Times New Roman"/>
                <a:cs typeface="Calibri"/>
              </a:rPr>
              <a:t>едукативна </a:t>
            </a:r>
            <a:r>
              <a:rPr lang="sr-Cyrl-BA" b="1" dirty="0" smtClean="0">
                <a:latin typeface="Cambria" pitchFamily="18" charset="0"/>
                <a:ea typeface="Times New Roman"/>
                <a:cs typeface="Calibri"/>
              </a:rPr>
              <a:t>стаза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b="1" dirty="0" smtClean="0">
                <a:latin typeface="Cambria" pitchFamily="18" charset="0"/>
                <a:ea typeface="Times New Roman"/>
                <a:cs typeface="Calibri"/>
              </a:rPr>
              <a:t> </a:t>
            </a:r>
            <a:r>
              <a:rPr lang="sr-Cyrl-BA" b="1" dirty="0">
                <a:latin typeface="Cambria" pitchFamily="18" charset="0"/>
                <a:ea typeface="Times New Roman"/>
                <a:cs typeface="Calibri"/>
              </a:rPr>
              <a:t>игре забавног садржаја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endParaRPr lang="en-US" b="1" dirty="0">
              <a:latin typeface="Cambria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7" b="11507"/>
          <a:stretch>
            <a:fillRect/>
          </a:stretch>
        </p:blipFill>
        <p:spPr bwMode="auto">
          <a:xfrm>
            <a:off x="533400" y="228600"/>
            <a:ext cx="84582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10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00600"/>
            <a:ext cx="8153400" cy="304800"/>
          </a:xfrm>
        </p:spPr>
        <p:txBody>
          <a:bodyPr/>
          <a:lstStyle/>
          <a:p>
            <a:pPr algn="ctr"/>
            <a:r>
              <a:rPr lang="sr-Cyrl-BA" sz="2400" dirty="0">
                <a:solidFill>
                  <a:prstClr val="black"/>
                </a:solidFill>
                <a:latin typeface="Cambria" pitchFamily="18" charset="0"/>
              </a:rPr>
              <a:t>Шипово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05400"/>
            <a:ext cx="8153400" cy="1600200"/>
          </a:xfrm>
        </p:spPr>
        <p:txBody>
          <a:bodyPr/>
          <a:lstStyle/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b="1" dirty="0">
                <a:latin typeface="Cambria" pitchFamily="18" charset="0"/>
                <a:ea typeface="Times New Roman"/>
                <a:cs typeface="Calibri"/>
              </a:rPr>
              <a:t>прашумски резерват  „Јањ“: </a:t>
            </a:r>
            <a:r>
              <a:rPr lang="sr-Cyrl-BA" b="1" dirty="0">
                <a:latin typeface="Cambria" pitchFamily="18" charset="0"/>
                <a:ea typeface="Times New Roman"/>
                <a:cs typeface="Cambria"/>
              </a:rPr>
              <a:t>заштићене ријетке биљне и животињске врсте,  најстарија стабла у прашуми итд.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b="1" dirty="0">
                <a:latin typeface="Cambria" pitchFamily="18" charset="0"/>
                <a:ea typeface="Times New Roman"/>
                <a:cs typeface="Cambria"/>
              </a:rPr>
              <a:t>Посјета локацији „пут</a:t>
            </a:r>
            <a:r>
              <a:rPr lang="sr-Cyrl-BA" b="1" dirty="0">
                <a:latin typeface="Cambria" pitchFamily="18" charset="0"/>
                <a:ea typeface="Times New Roman"/>
                <a:cs typeface="Calibri"/>
              </a:rPr>
              <a:t>а гљива“  у Глоговцу  (у сезони нуди се организовано брање гљива)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b="1" dirty="0">
                <a:latin typeface="Cambria" pitchFamily="18" charset="0"/>
                <a:ea typeface="Times New Roman"/>
                <a:cs typeface="Cambria"/>
              </a:rPr>
              <a:t>манастир Глоговац ( </a:t>
            </a:r>
            <a:r>
              <a:rPr lang="sr-Latn-BA" b="1" dirty="0">
                <a:latin typeface="Cambria" pitchFamily="18" charset="0"/>
                <a:ea typeface="Times New Roman"/>
                <a:cs typeface="Cambria"/>
              </a:rPr>
              <a:t>XVIII </a:t>
            </a:r>
            <a:r>
              <a:rPr lang="sr-Cyrl-BA" b="1" dirty="0">
                <a:latin typeface="Cambria" pitchFamily="18" charset="0"/>
                <a:ea typeface="Times New Roman"/>
                <a:cs typeface="Cambria"/>
              </a:rPr>
              <a:t>вијек)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b="1" dirty="0">
                <a:latin typeface="Cambria" pitchFamily="18" charset="0"/>
                <a:ea typeface="Times New Roman"/>
                <a:cs typeface="Cambria"/>
              </a:rPr>
              <a:t>упознавање резервата уз шетњу означеним стазама: одмаралишта и осматрачнице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b="1" dirty="0">
                <a:latin typeface="Cambria" pitchFamily="18" charset="0"/>
                <a:ea typeface="Times New Roman"/>
                <a:cs typeface="Cambria"/>
              </a:rPr>
              <a:t>Ријека Јањ, Плива и Сокочница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endParaRPr lang="en-US" dirty="0"/>
          </a:p>
        </p:txBody>
      </p:sp>
      <p:pic>
        <p:nvPicPr>
          <p:cNvPr id="4098" name="Picture 2" descr="\\Dixi\d\LOV\konferencija lov i ribolov- Sipovo\IMG_345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 b="8616"/>
          <a:stretch>
            <a:fillRect/>
          </a:stretch>
        </p:blipFill>
        <p:spPr bwMode="auto">
          <a:xfrm>
            <a:off x="685800" y="228600"/>
            <a:ext cx="8153400" cy="4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9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53000"/>
            <a:ext cx="8763000" cy="304800"/>
          </a:xfrm>
        </p:spPr>
        <p:txBody>
          <a:bodyPr/>
          <a:lstStyle/>
          <a:p>
            <a:pPr algn="ctr"/>
            <a:r>
              <a:rPr lang="sr-Cyrl-BA" sz="2400" dirty="0" smtClean="0">
                <a:solidFill>
                  <a:prstClr val="black"/>
                </a:solidFill>
                <a:latin typeface="Cambria" pitchFamily="18" charset="0"/>
              </a:rPr>
              <a:t>Озрен- СРЦ „ПРЕСЛИЦА“ и СРЦ „ГОРАНСКО ЈЕЗЕРО“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5181600"/>
            <a:ext cx="8763000" cy="1600200"/>
          </a:xfrm>
        </p:spPr>
        <p:txBody>
          <a:bodyPr/>
          <a:lstStyle/>
          <a:p>
            <a:pPr marL="342900" lvl="0" indent="-342900" algn="just">
              <a:spcAft>
                <a:spcPts val="0"/>
              </a:spcAft>
              <a:buFont typeface="Wingdings"/>
              <a:buChar char=""/>
            </a:pPr>
            <a:r>
              <a:rPr lang="sr-Cyrl-BA" b="1" dirty="0">
                <a:latin typeface="Cambria" pitchFamily="18" charset="0"/>
                <a:ea typeface="Times New Roman"/>
                <a:cs typeface="Calibri"/>
              </a:rPr>
              <a:t>Горанско језеро, СРЦ Преслица са зоо вртом, поучна стаза с</a:t>
            </a:r>
            <a:r>
              <a:rPr lang="sr-Latn-BA" b="1" dirty="0">
                <a:latin typeface="Cambria" pitchFamily="18" charset="0"/>
                <a:ea typeface="Times New Roman"/>
                <a:cs typeface="Calibri"/>
              </a:rPr>
              <a:t>a </a:t>
            </a:r>
            <a:r>
              <a:rPr lang="sr-Cyrl-BA" b="1" dirty="0">
                <a:latin typeface="Cambria" pitchFamily="18" charset="0"/>
                <a:ea typeface="Times New Roman"/>
                <a:cs typeface="Calibri"/>
              </a:rPr>
              <a:t>интерпретативним паноима која повезује ова два локалитета и која је веома занимљива за ученике, фарма јелена лопатара, врхови Гостиљ, Велика Остравица и Краљица. 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Wingdings"/>
              <a:buChar char=""/>
            </a:pPr>
            <a:r>
              <a:rPr lang="sr-Cyrl-BA" b="1" dirty="0" smtClean="0">
                <a:latin typeface="Cambria" pitchFamily="18" charset="0"/>
                <a:ea typeface="Times New Roman"/>
                <a:cs typeface="Calibri"/>
              </a:rPr>
              <a:t>посјета </a:t>
            </a:r>
            <a:r>
              <a:rPr lang="sr-Cyrl-BA" b="1" dirty="0">
                <a:latin typeface="Cambria" pitchFamily="18" charset="0"/>
                <a:ea typeface="Times New Roman"/>
                <a:cs typeface="Calibri"/>
              </a:rPr>
              <a:t>сеоским домаћинствима и презентација свакодневних сеоских послова и </a:t>
            </a:r>
            <a:r>
              <a:rPr lang="sr-Cyrl-BA" b="1" dirty="0" smtClean="0">
                <a:latin typeface="Cambria" pitchFamily="18" charset="0"/>
                <a:ea typeface="Times New Roman"/>
                <a:cs typeface="Calibri"/>
              </a:rPr>
              <a:t>активности</a:t>
            </a:r>
            <a:endParaRPr lang="en-US" b="1" dirty="0">
              <a:latin typeface="Cambria" pitchFamily="18" charset="0"/>
              <a:ea typeface="Times New Roman"/>
            </a:endParaRPr>
          </a:p>
          <a:p>
            <a:endParaRPr lang="en-US" dirty="0"/>
          </a:p>
        </p:txBody>
      </p:sp>
      <p:pic>
        <p:nvPicPr>
          <p:cNvPr id="5" name="Content Placeholder 3" descr="25397854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8" b="9528"/>
          <a:stretch>
            <a:fillRect/>
          </a:stretch>
        </p:blipFill>
        <p:spPr>
          <a:xfrm>
            <a:off x="228600" y="152400"/>
            <a:ext cx="8763000" cy="4727575"/>
          </a:xfrm>
        </p:spPr>
      </p:pic>
    </p:spTree>
    <p:extLst>
      <p:ext uri="{BB962C8B-B14F-4D97-AF65-F5344CB8AC3E}">
        <p14:creationId xmlns:p14="http://schemas.microsoft.com/office/powerpoint/2010/main" val="203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29200"/>
            <a:ext cx="8534400" cy="381000"/>
          </a:xfrm>
        </p:spPr>
        <p:txBody>
          <a:bodyPr/>
          <a:lstStyle/>
          <a:p>
            <a:pPr algn="ctr"/>
            <a:r>
              <a:rPr lang="sr-Cyrl-BA" sz="2400" dirty="0">
                <a:solidFill>
                  <a:prstClr val="black"/>
                </a:solidFill>
                <a:latin typeface="Cambria" pitchFamily="18" charset="0"/>
              </a:rPr>
              <a:t>СРЦ “Ријечани” - Модрича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486400"/>
            <a:ext cx="8534400" cy="1295400"/>
          </a:xfrm>
        </p:spPr>
        <p:txBody>
          <a:bodyPr/>
          <a:lstStyle/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sz="1600" b="1" dirty="0">
                <a:latin typeface="Cambria" pitchFamily="18" charset="0"/>
                <a:ea typeface="Times New Roman"/>
                <a:cs typeface="Calibri"/>
              </a:rPr>
              <a:t>спорски терени</a:t>
            </a:r>
            <a:endParaRPr lang="en-US" sz="1600" b="1" dirty="0">
              <a:latin typeface="Cambria" pitchFamily="18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sz="1600" b="1" dirty="0">
                <a:latin typeface="Cambria" pitchFamily="18" charset="0"/>
                <a:ea typeface="Times New Roman"/>
                <a:cs typeface="Calibri"/>
              </a:rPr>
              <a:t>стазе за шетање</a:t>
            </a:r>
            <a:endParaRPr lang="en-US" sz="1600" b="1" dirty="0">
              <a:latin typeface="Cambria" pitchFamily="18" charset="0"/>
              <a:ea typeface="Times New Roman"/>
            </a:endParaRPr>
          </a:p>
          <a:p>
            <a:endParaRPr lang="en-US" dirty="0"/>
          </a:p>
        </p:txBody>
      </p:sp>
      <p:pic>
        <p:nvPicPr>
          <p:cNvPr id="5" name="Content Placeholder 3" descr="Rijecani.gi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8" b="9768"/>
          <a:stretch>
            <a:fillRect/>
          </a:stretch>
        </p:blipFill>
        <p:spPr>
          <a:xfrm>
            <a:off x="381000" y="152400"/>
            <a:ext cx="8534400" cy="4876800"/>
          </a:xfrm>
        </p:spPr>
      </p:pic>
    </p:spTree>
    <p:extLst>
      <p:ext uri="{BB962C8B-B14F-4D97-AF65-F5344CB8AC3E}">
        <p14:creationId xmlns:p14="http://schemas.microsoft.com/office/powerpoint/2010/main" val="164994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81600"/>
            <a:ext cx="8534400" cy="381000"/>
          </a:xfrm>
        </p:spPr>
        <p:txBody>
          <a:bodyPr/>
          <a:lstStyle/>
          <a:p>
            <a:pPr algn="ctr"/>
            <a:r>
              <a:rPr lang="sr-Cyrl-BA" dirty="0" smtClean="0">
                <a:solidFill>
                  <a:prstClr val="black"/>
                </a:solidFill>
                <a:latin typeface="Cambria" pitchFamily="18" charset="0"/>
              </a:rPr>
              <a:t>Мајевица- ЕКО ИЗЛЕТИШТЕ „ВИВА НАТУРА“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562600"/>
            <a:ext cx="8534400" cy="1219200"/>
          </a:xfrm>
        </p:spPr>
        <p:txBody>
          <a:bodyPr/>
          <a:lstStyle/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sz="1600" b="1" dirty="0">
                <a:latin typeface="Cambria" pitchFamily="18" charset="0"/>
                <a:ea typeface="Times New Roman"/>
                <a:cs typeface="Calibri"/>
              </a:rPr>
              <a:t>спортски терени</a:t>
            </a:r>
            <a:endParaRPr lang="en-US" sz="1600" b="1" dirty="0">
              <a:latin typeface="Cambria" pitchFamily="18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sz="1600" b="1" dirty="0">
                <a:latin typeface="Cambria" pitchFamily="18" charset="0"/>
                <a:ea typeface="Times New Roman"/>
                <a:cs typeface="Calibri"/>
              </a:rPr>
              <a:t>шетнице</a:t>
            </a:r>
            <a:endParaRPr lang="en-US" sz="1600" b="1" dirty="0">
              <a:latin typeface="Cambria" pitchFamily="18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sr-Cyrl-BA" sz="1600" b="1" dirty="0">
                <a:latin typeface="Cambria" pitchFamily="18" charset="0"/>
                <a:ea typeface="Times New Roman"/>
                <a:cs typeface="Calibri"/>
              </a:rPr>
              <a:t>видиковац</a:t>
            </a:r>
            <a:endParaRPr lang="en-US" sz="1600" b="1" dirty="0">
              <a:latin typeface="Cambria" pitchFamily="18" charset="0"/>
              <a:ea typeface="Times New Roman"/>
            </a:endParaRPr>
          </a:p>
          <a:p>
            <a:endParaRPr lang="en-US" dirty="0"/>
          </a:p>
        </p:txBody>
      </p:sp>
      <p:pic>
        <p:nvPicPr>
          <p:cNvPr id="6" name="Content Placeholder 3" descr="busija08_2008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2" b="12022"/>
          <a:stretch>
            <a:fillRect/>
          </a:stretch>
        </p:blipFill>
        <p:spPr>
          <a:xfrm>
            <a:off x="304800" y="152400"/>
            <a:ext cx="8534400" cy="5029200"/>
          </a:xfrm>
        </p:spPr>
      </p:pic>
    </p:spTree>
    <p:extLst>
      <p:ext uri="{BB962C8B-B14F-4D97-AF65-F5344CB8AC3E}">
        <p14:creationId xmlns:p14="http://schemas.microsoft.com/office/powerpoint/2010/main" val="718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001000" cy="5943600"/>
          </a:xfrm>
        </p:spPr>
        <p:txBody>
          <a:bodyPr/>
          <a:lstStyle/>
          <a:p>
            <a:pPr>
              <a:buFont typeface="Arial" charset="0"/>
              <a:buNone/>
            </a:pPr>
            <a:endParaRPr lang="sr-Cyrl-BA" dirty="0" smtClean="0"/>
          </a:p>
          <a:p>
            <a:pPr algn="ctr">
              <a:buFont typeface="Arial" charset="0"/>
              <a:buNone/>
            </a:pPr>
            <a:r>
              <a:rPr lang="sr-Cyrl-BA" sz="5400" b="1" dirty="0" smtClean="0">
                <a:solidFill>
                  <a:srgbClr val="FF0000"/>
                </a:solidFill>
              </a:rPr>
              <a:t>1. </a:t>
            </a:r>
            <a:endParaRPr lang="en-US" sz="5400" b="1" dirty="0" smtClean="0">
              <a:solidFill>
                <a:srgbClr val="FF0000"/>
              </a:solidFill>
            </a:endParaRPr>
          </a:p>
          <a:p>
            <a:pPr algn="ctr">
              <a:buFont typeface="Arial" charset="0"/>
              <a:buNone/>
            </a:pPr>
            <a:r>
              <a:rPr lang="sr-Cyrl-BA" sz="5400" b="1" dirty="0" smtClean="0">
                <a:solidFill>
                  <a:srgbClr val="FF0000"/>
                </a:solidFill>
              </a:rPr>
              <a:t>Екскурзије</a:t>
            </a:r>
          </a:p>
          <a:p>
            <a:pPr algn="just">
              <a:spcAft>
                <a:spcPts val="0"/>
              </a:spcAft>
            </a:pPr>
            <a:r>
              <a:rPr lang="sr-Cyrl-BA" sz="3600" i="1" dirty="0" smtClean="0"/>
              <a:t>приједлог програма </a:t>
            </a:r>
            <a:r>
              <a:rPr lang="sr-Cyrl-BA" sz="3600" i="1" dirty="0" smtClean="0">
                <a:ea typeface="Times New Roman"/>
              </a:rPr>
              <a:t>за</a:t>
            </a:r>
            <a:r>
              <a:rPr lang="sr-Cyrl-BA" sz="3600" i="1" dirty="0">
                <a:ea typeface="Times New Roman"/>
              </a:rPr>
              <a:t>: </a:t>
            </a:r>
            <a:endParaRPr lang="sr-Cyrl-BA" sz="3600" i="1" dirty="0" smtClean="0"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sr-Cyrl-B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туристички-валоризоване </a:t>
            </a:r>
            <a:r>
              <a:rPr lang="sr-Cyrl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дестинације у којима је укључњно ноћење; </a:t>
            </a:r>
            <a:endParaRPr lang="sr-Cyrl-B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sr-Cyrl-B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излети </a:t>
            </a:r>
            <a:r>
              <a:rPr lang="sr-Cyrl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и обиласци у оквиру ових путовања с циљем упознавања природних и културно-историјских </a:t>
            </a:r>
            <a:r>
              <a:rPr lang="sr-Cyrl-B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знаменитости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sr-Cyrl-B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8 програма кружног типа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sr-Cyrl-B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3 програма стационираног типа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>
              <a:buFont typeface="Arial" charset="0"/>
              <a:buNone/>
            </a:pPr>
            <a:endParaRPr lang="en-US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27584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81600"/>
            <a:ext cx="8382000" cy="381000"/>
          </a:xfrm>
        </p:spPr>
        <p:txBody>
          <a:bodyPr/>
          <a:lstStyle/>
          <a:p>
            <a:pPr algn="ctr"/>
            <a:r>
              <a:rPr lang="sr-Cyrl-BA" sz="2400" dirty="0">
                <a:solidFill>
                  <a:prstClr val="black"/>
                </a:solidFill>
                <a:latin typeface="Cambria" pitchFamily="18" charset="0"/>
              </a:rPr>
              <a:t>Еко центар “Ушће” - Требиње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5562600"/>
            <a:ext cx="8382000" cy="685800"/>
          </a:xfrm>
        </p:spPr>
        <p:txBody>
          <a:bodyPr/>
          <a:lstStyle/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en-US" sz="1600" b="1" dirty="0">
                <a:latin typeface="Cambria" pitchFamily="18" charset="0"/>
                <a:ea typeface="Times New Roman"/>
                <a:cs typeface="Calibri"/>
              </a:rPr>
              <a:t>с</a:t>
            </a:r>
            <a:r>
              <a:rPr lang="sr-Latn-BA" sz="1600" b="1" dirty="0">
                <a:latin typeface="Cambria" pitchFamily="18" charset="0"/>
                <a:ea typeface="Times New Roman"/>
                <a:cs typeface="Calibri"/>
              </a:rPr>
              <a:t>портско </a:t>
            </a:r>
            <a:r>
              <a:rPr lang="en-US" sz="1600" b="1" dirty="0" err="1">
                <a:latin typeface="Cambria" pitchFamily="18" charset="0"/>
                <a:ea typeface="Times New Roman"/>
                <a:cs typeface="Calibri"/>
              </a:rPr>
              <a:t>игралиште</a:t>
            </a:r>
            <a:r>
              <a:rPr lang="en-US" sz="1600" b="1" dirty="0">
                <a:latin typeface="Cambria" pitchFamily="18" charset="0"/>
                <a:ea typeface="Times New Roman"/>
                <a:cs typeface="Calibri"/>
              </a:rPr>
              <a:t> </a:t>
            </a:r>
            <a:endParaRPr lang="en-US" sz="1600" b="1" dirty="0">
              <a:latin typeface="Cambria" pitchFamily="18" charset="0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en-US" sz="1600" b="1" dirty="0" err="1">
                <a:latin typeface="Cambria" pitchFamily="18" charset="0"/>
                <a:ea typeface="Times New Roman"/>
                <a:cs typeface="Calibri"/>
              </a:rPr>
              <a:t>едукативне</a:t>
            </a:r>
            <a:r>
              <a:rPr lang="en-US" sz="1600" b="1" dirty="0">
                <a:latin typeface="Cambria" pitchFamily="18" charset="0"/>
                <a:ea typeface="Times New Roman"/>
                <a:cs typeface="Calibri"/>
              </a:rPr>
              <a:t> и </a:t>
            </a:r>
            <a:r>
              <a:rPr lang="en-US" sz="1600" b="1" dirty="0" err="1">
                <a:latin typeface="Cambria" pitchFamily="18" charset="0"/>
                <a:ea typeface="Times New Roman"/>
                <a:cs typeface="Calibri"/>
              </a:rPr>
              <a:t>креативне</a:t>
            </a:r>
            <a:r>
              <a:rPr lang="en-US" sz="1600" b="1" dirty="0">
                <a:latin typeface="Cambria" pitchFamily="18" charset="0"/>
                <a:ea typeface="Times New Roman"/>
                <a:cs typeface="Calibri"/>
              </a:rPr>
              <a:t> </a:t>
            </a:r>
            <a:r>
              <a:rPr lang="en-US" sz="1600" b="1" dirty="0" err="1">
                <a:latin typeface="Cambria" pitchFamily="18" charset="0"/>
                <a:ea typeface="Times New Roman"/>
                <a:cs typeface="Calibri"/>
              </a:rPr>
              <a:t>радионице</a:t>
            </a:r>
            <a:endParaRPr lang="en-US" sz="1600" b="1" dirty="0">
              <a:latin typeface="Cambria" pitchFamily="18" charset="0"/>
              <a:ea typeface="Times New Roman"/>
            </a:endParaRPr>
          </a:p>
          <a:p>
            <a:endParaRPr lang="en-US" dirty="0"/>
          </a:p>
        </p:txBody>
      </p:sp>
      <p:pic>
        <p:nvPicPr>
          <p:cNvPr id="1026" name="Picture 2" descr="D:\j.gavrilovic\Desktop\trebinje, foca\IMG_3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124200" cy="2057400"/>
          </a:xfrm>
          <a:prstGeom prst="rect">
            <a:avLst/>
          </a:prstGeom>
          <a:noFill/>
        </p:spPr>
      </p:pic>
      <p:pic>
        <p:nvPicPr>
          <p:cNvPr id="1027" name="Picture 3" descr="D:\j.gavrilovic\Desktop\trebinje, foca\IMG_3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0"/>
            <a:ext cx="2971800" cy="2057400"/>
          </a:xfrm>
          <a:prstGeom prst="rect">
            <a:avLst/>
          </a:prstGeom>
          <a:noFill/>
        </p:spPr>
      </p:pic>
      <p:pic>
        <p:nvPicPr>
          <p:cNvPr id="1028" name="Picture 4" descr="D:\j.gavrilovic\Desktop\trebinje, foca\IMG_3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14600"/>
            <a:ext cx="3886200" cy="2438401"/>
          </a:xfrm>
          <a:prstGeom prst="rect">
            <a:avLst/>
          </a:prstGeom>
          <a:noFill/>
        </p:spPr>
      </p:pic>
      <p:pic>
        <p:nvPicPr>
          <p:cNvPr id="1029" name="Picture 5" descr="D:\j.gavrilovic\Desktop\trebinje, foca\IMG_38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438400"/>
            <a:ext cx="2286000" cy="2438400"/>
          </a:xfrm>
          <a:prstGeom prst="rect">
            <a:avLst/>
          </a:prstGeom>
          <a:noFill/>
        </p:spPr>
      </p:pic>
      <p:pic>
        <p:nvPicPr>
          <p:cNvPr id="1030" name="Picture 6" descr="D:\j.gavrilovic\Desktop\trebinje, foca\IMG_38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0"/>
            <a:ext cx="2819400" cy="1828800"/>
          </a:xfrm>
          <a:prstGeom prst="rect">
            <a:avLst/>
          </a:prstGeom>
          <a:noFill/>
        </p:spPr>
      </p:pic>
      <p:pic>
        <p:nvPicPr>
          <p:cNvPr id="1031" name="Picture 7" descr="D:\j.gavrilovic\Desktop\trebinje, foca\IMG_38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2438399"/>
            <a:ext cx="2819400" cy="2438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17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458200" cy="381000"/>
          </a:xfrm>
        </p:spPr>
        <p:txBody>
          <a:bodyPr/>
          <a:lstStyle/>
          <a:p>
            <a:pPr algn="ctr"/>
            <a:r>
              <a:rPr lang="sr-Cyrl-BA" sz="2400" dirty="0">
                <a:solidFill>
                  <a:prstClr val="black"/>
                </a:solidFill>
                <a:latin typeface="Cambria" pitchFamily="18" charset="0"/>
              </a:rPr>
              <a:t>Јахорина – излетиште Суставац 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458200" cy="990600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ü"/>
            </a:pPr>
            <a:r>
              <a:rPr lang="sr-Cyrl-BA" sz="1600" b="1" dirty="0" smtClean="0">
                <a:latin typeface="Cambria" pitchFamily="18" charset="0"/>
              </a:rPr>
              <a:t>Забавно-спортске активности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r-Cyrl-BA" sz="1600" b="1" dirty="0" smtClean="0">
                <a:latin typeface="Cambria" pitchFamily="18" charset="0"/>
              </a:rPr>
              <a:t>Уређена шеталишта</a:t>
            </a:r>
            <a:endParaRPr lang="en-US" sz="1600" b="1" dirty="0">
              <a:latin typeface="Cambria" pitchFamily="18" charset="0"/>
            </a:endParaRPr>
          </a:p>
        </p:txBody>
      </p:sp>
      <p:pic>
        <p:nvPicPr>
          <p:cNvPr id="5" name="Content Placeholder 3" descr="4276386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 b="9419"/>
          <a:stretch>
            <a:fillRect/>
          </a:stretch>
        </p:blipFill>
        <p:spPr>
          <a:xfrm>
            <a:off x="457200" y="152400"/>
            <a:ext cx="8458200" cy="5029200"/>
          </a:xfrm>
        </p:spPr>
      </p:pic>
    </p:spTree>
    <p:extLst>
      <p:ext uri="{BB962C8B-B14F-4D97-AF65-F5344CB8AC3E}">
        <p14:creationId xmlns:p14="http://schemas.microsoft.com/office/powerpoint/2010/main" val="6208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715000"/>
            <a:ext cx="7772400" cy="457200"/>
          </a:xfrm>
        </p:spPr>
        <p:txBody>
          <a:bodyPr/>
          <a:lstStyle/>
          <a:p>
            <a:pPr algn="ctr"/>
            <a:r>
              <a:rPr lang="sr-Cyrl-BA" sz="2800" b="1" dirty="0" smtClean="0">
                <a:latin typeface="+mj-lt"/>
              </a:rPr>
              <a:t>Археолошки музеј „Римски муниципију“</a:t>
            </a:r>
          </a:p>
          <a:p>
            <a:pPr algn="ctr"/>
            <a:r>
              <a:rPr lang="sr-Cyrl-BA" sz="2800" b="1" dirty="0" smtClean="0">
                <a:latin typeface="+mj-lt"/>
              </a:rPr>
              <a:t>Скелани - Сребреница</a:t>
            </a:r>
            <a:endParaRPr lang="en-US" sz="2800" b="1" dirty="0">
              <a:latin typeface="+mj-lt"/>
            </a:endParaRPr>
          </a:p>
        </p:txBody>
      </p:sp>
      <p:pic>
        <p:nvPicPr>
          <p:cNvPr id="3074" name="Picture 2" descr="\\Dixi\d\skelani municipium\Picture1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267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Dixi\d\skelani municipium\Picture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67" y="457200"/>
            <a:ext cx="447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4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191000"/>
            <a:ext cx="7126288" cy="457200"/>
          </a:xfrm>
        </p:spPr>
        <p:txBody>
          <a:bodyPr/>
          <a:lstStyle/>
          <a:p>
            <a:r>
              <a:rPr lang="sr-Cyrl-CS" dirty="0" smtClean="0"/>
              <a:t>НОВИ ГРАД, ЗЗ Агројапра – школе у природи </a:t>
            </a:r>
            <a:r>
              <a:rPr lang="sr-Latn-CS" dirty="0" smtClean="0"/>
              <a:t>–</a:t>
            </a:r>
            <a:r>
              <a:rPr lang="sr-Cyrl-CS" dirty="0" smtClean="0"/>
              <a:t> </a:t>
            </a:r>
            <a:r>
              <a:rPr lang="sr-Latn-CS" dirty="0" smtClean="0"/>
              <a:t>slow food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367338"/>
            <a:ext cx="5486400" cy="1033462"/>
          </a:xfrm>
        </p:spPr>
        <p:txBody>
          <a:bodyPr/>
          <a:lstStyle/>
          <a:p>
            <a:r>
              <a:rPr lang="sr-Cyrl-CS" b="1" dirty="0" smtClean="0"/>
              <a:t>Уна – градска плажа</a:t>
            </a:r>
          </a:p>
          <a:p>
            <a:pPr>
              <a:buFont typeface="Arial" pitchFamily="34" charset="0"/>
              <a:buChar char="•"/>
            </a:pPr>
            <a:r>
              <a:rPr lang="sr-Cyrl-CS" dirty="0" smtClean="0"/>
              <a:t> Постоји могућност организовања посјет</a:t>
            </a:r>
            <a:r>
              <a:rPr lang="en-US" dirty="0" smtClean="0"/>
              <a:t>e</a:t>
            </a:r>
            <a:r>
              <a:rPr lang="sr-Cyrl-CS" dirty="0" smtClean="0"/>
              <a:t> родној кући Бранка Ћопића у Хашанима, Крупа на Уни </a:t>
            </a:r>
            <a:endParaRPr lang="en-US" dirty="0"/>
          </a:p>
        </p:txBody>
      </p:sp>
      <p:pic>
        <p:nvPicPr>
          <p:cNvPr id="5" name="Picture Placeholder 4" descr="Djevičansko ulje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725" r="725"/>
          <a:stretch>
            <a:fillRect/>
          </a:stretch>
        </p:blipFill>
        <p:spPr bwMode="auto">
          <a:xfrm>
            <a:off x="0" y="152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s://fbcdn-sphotos-h-a.akamaihd.net/hphotos-ak-frc3/t1/304598_167784923302070_7920552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800600"/>
            <a:ext cx="30480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5328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066800"/>
          </a:xfrm>
        </p:spPr>
        <p:txBody>
          <a:bodyPr/>
          <a:lstStyle/>
          <a:p>
            <a:r>
              <a:rPr lang="sr-Cyrl-CS" dirty="0" smtClean="0"/>
              <a:t>Етно село Пискавица, Бања Лука </a:t>
            </a:r>
            <a:endParaRPr lang="en-US" dirty="0"/>
          </a:p>
        </p:txBody>
      </p:sp>
      <p:pic>
        <p:nvPicPr>
          <p:cNvPr id="1032" name="Picture 8" descr="http://www.banjaluka-info.com/images/stories/vijesti/kozara-etno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3125" b="3125"/>
          <a:stretch>
            <a:fillRect/>
          </a:stretch>
        </p:blipFill>
        <p:spPr bwMode="auto">
          <a:xfrm>
            <a:off x="0" y="152400"/>
            <a:ext cx="4800600" cy="2667000"/>
          </a:xfrm>
          <a:prstGeom prst="rect">
            <a:avLst/>
          </a:prstGeom>
          <a:noFill/>
        </p:spPr>
      </p:pic>
      <p:pic>
        <p:nvPicPr>
          <p:cNvPr id="1034" name="Picture 10" descr="http://www.kozaraethno.com/images/stories/k2/etnolosko/ku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228600"/>
            <a:ext cx="2228850" cy="1905000"/>
          </a:xfrm>
          <a:prstGeom prst="rect">
            <a:avLst/>
          </a:prstGeom>
          <a:noFill/>
        </p:spPr>
      </p:pic>
      <p:pic>
        <p:nvPicPr>
          <p:cNvPr id="1036" name="Picture 12" descr="http://www.kozaraethno.com/images/stories/k2/etnolosko/pokucanstv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2750" y="2362200"/>
            <a:ext cx="2381250" cy="1905000"/>
          </a:xfrm>
          <a:prstGeom prst="rect">
            <a:avLst/>
          </a:prstGeom>
          <a:noFill/>
        </p:spPr>
      </p:pic>
      <p:pic>
        <p:nvPicPr>
          <p:cNvPr id="1038" name="Picture 14" descr="http://www.kozaraethno.com/images/stories/k2/etnolosko/prel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1828800"/>
            <a:ext cx="238125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36039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401762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sr-Cyrl-BA" b="1" dirty="0" smtClean="0">
                <a:solidFill>
                  <a:srgbClr val="0070C0"/>
                </a:solidFill>
              </a:rPr>
              <a:t>Предложена излетишта:</a:t>
            </a:r>
            <a:r>
              <a:rPr lang="sr-Cyrl-BA" sz="4000" dirty="0" smtClean="0"/>
              <a:t/>
            </a:r>
            <a:br>
              <a:rPr lang="sr-Cyrl-BA" sz="4000" dirty="0" smtClean="0"/>
            </a:br>
            <a:r>
              <a:rPr lang="sr-Cyrl-BA" sz="2200" dirty="0" smtClean="0"/>
              <a:t> - </a:t>
            </a:r>
            <a:r>
              <a:rPr lang="ru-RU" sz="2200" dirty="0" smtClean="0"/>
              <a:t>имају амбијенталне вриједности</a:t>
            </a:r>
            <a:br>
              <a:rPr lang="ru-RU" sz="2200" dirty="0" smtClean="0"/>
            </a:br>
            <a:r>
              <a:rPr lang="ru-RU" sz="2200" dirty="0" smtClean="0"/>
              <a:t> - спортско-рекреативне садржаје</a:t>
            </a:r>
            <a:endParaRPr lang="en-US" sz="2200" dirty="0"/>
          </a:p>
        </p:txBody>
      </p:sp>
      <p:pic>
        <p:nvPicPr>
          <p:cNvPr id="47107" name="Content Placeholder 4" descr="SDC10936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33663"/>
            <a:ext cx="4495800" cy="3371850"/>
          </a:xfrm>
        </p:spPr>
      </p:pic>
      <p:pic>
        <p:nvPicPr>
          <p:cNvPr id="47108" name="Content Placeholder 5" descr="SDC1099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633663"/>
            <a:ext cx="4648200" cy="3371850"/>
          </a:xfrm>
        </p:spPr>
      </p:pic>
    </p:spTree>
    <p:extLst>
      <p:ext uri="{BB962C8B-B14F-4D97-AF65-F5344CB8AC3E}">
        <p14:creationId xmlns:p14="http://schemas.microsoft.com/office/powerpoint/2010/main" val="373959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sr-Cyrl-BA" dirty="0" smtClean="0"/>
          </a:p>
          <a:p>
            <a:pPr algn="ctr">
              <a:buFont typeface="Arial" charset="0"/>
              <a:buNone/>
            </a:pPr>
            <a:endParaRPr lang="sr-Cyrl-BA" dirty="0" smtClean="0"/>
          </a:p>
          <a:p>
            <a:pPr algn="ctr">
              <a:buFont typeface="Arial" charset="0"/>
              <a:buNone/>
            </a:pPr>
            <a:r>
              <a:rPr lang="sr-Cyrl-BA" sz="5400" b="1" dirty="0" smtClean="0">
                <a:solidFill>
                  <a:srgbClr val="FF0000"/>
                </a:solidFill>
              </a:rPr>
              <a:t>3.</a:t>
            </a:r>
          </a:p>
          <a:p>
            <a:pPr algn="ctr">
              <a:buFont typeface="Arial" charset="0"/>
              <a:buNone/>
            </a:pPr>
            <a:r>
              <a:rPr lang="sr-Cyrl-BA" sz="5400" b="1" dirty="0" smtClean="0">
                <a:solidFill>
                  <a:srgbClr val="FF0000"/>
                </a:solidFill>
              </a:rPr>
              <a:t>Школе у природи</a:t>
            </a:r>
          </a:p>
          <a:p>
            <a:pPr algn="just">
              <a:spcAft>
                <a:spcPts val="0"/>
              </a:spcAft>
            </a:pPr>
            <a:r>
              <a:rPr lang="sr-Cyrl-BA" sz="3600" i="1" dirty="0" smtClean="0"/>
              <a:t>приједлог програма</a:t>
            </a:r>
            <a:r>
              <a:rPr lang="sr-Cyrl-BA" sz="3600" dirty="0" smtClean="0">
                <a:latin typeface="Times New Roman"/>
                <a:ea typeface="Times New Roman"/>
              </a:rPr>
              <a:t> </a:t>
            </a:r>
            <a:r>
              <a:rPr lang="sr-Cyrl-BA" sz="3600" i="1" dirty="0">
                <a:ea typeface="Times New Roman"/>
              </a:rPr>
              <a:t>за:</a:t>
            </a:r>
            <a:r>
              <a:rPr lang="sr-Cyrl-BA" sz="3600" dirty="0">
                <a:latin typeface="Times New Roman"/>
                <a:ea typeface="Times New Roman"/>
              </a:rPr>
              <a:t> </a:t>
            </a:r>
            <a:endParaRPr lang="sr-Cyrl-BA" sz="3600" dirty="0" smtClean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sr-Cyrl-B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физичко-рекреативне </a:t>
            </a:r>
            <a:r>
              <a:rPr lang="sr-Cyrl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активности; </a:t>
            </a:r>
            <a:endParaRPr lang="sr-Cyrl-B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sr-Cyrl-B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друштвено-корисне </a:t>
            </a:r>
            <a:r>
              <a:rPr lang="sr-Cyrl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активности; </a:t>
            </a:r>
            <a:endParaRPr lang="sr-Cyrl-B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sr-Cyrl-B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активности </a:t>
            </a:r>
            <a:r>
              <a:rPr lang="sr-Cyrl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културно-забавног карактера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endParaRPr lang="sr-Cyrl-BA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83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ДЕСТИНАЦИЈЕ КОЈЕ ПРЕДЛАЖЕМО: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382000" cy="4800600"/>
          </a:xfrm>
        </p:spPr>
        <p:txBody>
          <a:bodyPr/>
          <a:lstStyle/>
          <a:p>
            <a:pPr marL="0" indent="0">
              <a:buNone/>
            </a:pPr>
            <a:endParaRPr lang="sr-Cyrl-BA" dirty="0" smtClean="0"/>
          </a:p>
          <a:p>
            <a:r>
              <a:rPr lang="sr-Cyrl-B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НП КОЗАРА</a:t>
            </a:r>
          </a:p>
          <a:p>
            <a:r>
              <a:rPr lang="sr-Cyrl-B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ЈАХОРИНА</a:t>
            </a:r>
          </a:p>
          <a:p>
            <a:r>
              <a:rPr lang="sr-Cyrl-B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НП СУТЈЕСКА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7800"/>
            <a:ext cx="5791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sr-Cyrl-BA" dirty="0" smtClean="0"/>
              <a:t/>
            </a:r>
            <a:br>
              <a:rPr lang="sr-Cyrl-BA" dirty="0" smtClean="0"/>
            </a:br>
            <a:r>
              <a:rPr lang="sr-Cyrl-BA" sz="3600" b="1" dirty="0" smtClean="0">
                <a:solidFill>
                  <a:srgbClr val="0070C0"/>
                </a:solidFill>
              </a:rPr>
              <a:t>1. НП “Козара”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sz="half" idx="1"/>
          </p:nvPr>
        </p:nvSpPr>
        <p:spPr>
          <a:xfrm>
            <a:off x="0" y="2209800"/>
            <a:ext cx="4953000" cy="3916363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US" smtClean="0"/>
          </a:p>
        </p:txBody>
      </p:sp>
      <p:sp>
        <p:nvSpPr>
          <p:cNvPr id="49156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/>
          <a:p>
            <a:r>
              <a:rPr lang="ru-RU" smtClean="0"/>
              <a:t>смјештајни капацитети</a:t>
            </a:r>
          </a:p>
          <a:p>
            <a:r>
              <a:rPr lang="ru-RU" smtClean="0"/>
              <a:t>мала школа пчеларства</a:t>
            </a:r>
          </a:p>
          <a:p>
            <a:r>
              <a:rPr lang="ru-RU" smtClean="0"/>
              <a:t>час историје</a:t>
            </a:r>
          </a:p>
          <a:p>
            <a:r>
              <a:rPr lang="ru-RU" smtClean="0"/>
              <a:t>едукативне стазе</a:t>
            </a:r>
          </a:p>
          <a:p>
            <a:r>
              <a:rPr lang="ru-RU" smtClean="0"/>
              <a:t>посјета фарми - упознавање живота на селу</a:t>
            </a:r>
            <a:endParaRPr lang="en-US" smtClean="0"/>
          </a:p>
        </p:txBody>
      </p:sp>
      <p:pic>
        <p:nvPicPr>
          <p:cNvPr id="49157" name="Picture 4" descr="NP-Kozara-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5029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39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Program-Skole u prirodi\slike prezentacija\P1010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0386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2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03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 descr="Kozara.d3e0a075e2d4eef2b620364a1cce116a35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5029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7" descr="kozarski-vjesnik-srednjoskolci-na-kozar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81400"/>
            <a:ext cx="5029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7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792162"/>
          </a:xfrm>
        </p:spPr>
        <p:txBody>
          <a:bodyPr/>
          <a:lstStyle/>
          <a:p>
            <a:r>
              <a:rPr lang="sr-Cyrl-BA" sz="4000" b="1" smtClean="0">
                <a:solidFill>
                  <a:srgbClr val="0070C0"/>
                </a:solidFill>
              </a:rPr>
              <a:t>ЕКСКУРЗИЈЕ:</a:t>
            </a:r>
            <a:endParaRPr lang="en-US" sz="4000" b="1" smtClean="0">
              <a:solidFill>
                <a:srgbClr val="0070C0"/>
              </a:solidFill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867400"/>
          </a:xfrm>
        </p:spPr>
        <p:txBody>
          <a:bodyPr/>
          <a:lstStyle/>
          <a:p>
            <a:r>
              <a:rPr lang="ru-RU" sz="2400" i="1" smtClean="0"/>
              <a:t>приједлози програма кружног типа (8 програма)</a:t>
            </a:r>
          </a:p>
          <a:p>
            <a:r>
              <a:rPr lang="ru-RU" sz="2400" i="1" smtClean="0"/>
              <a:t>приједлози програма стационарног типа (3 програма)</a:t>
            </a:r>
          </a:p>
          <a:p>
            <a:r>
              <a:rPr lang="ru-RU" sz="2400" i="1" smtClean="0"/>
              <a:t>програми прилагођени ученицима из свих дијелова РС и креирани са циљем да ученици упознају природно и културно-историјско наслијеђе различитих крајева Српске.</a:t>
            </a:r>
          </a:p>
          <a:p>
            <a:pPr>
              <a:buFont typeface="Arial" charset="0"/>
              <a:buNone/>
            </a:pPr>
            <a:endParaRPr lang="en-US" sz="2400" i="1" smtClean="0"/>
          </a:p>
        </p:txBody>
      </p:sp>
      <p:pic>
        <p:nvPicPr>
          <p:cNvPr id="7172" name="Picture 3" descr="Andricgra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63642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31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Cyrl-BA" sz="3200" b="1" smtClean="0">
                <a:solidFill>
                  <a:srgbClr val="0070C0"/>
                </a:solidFill>
              </a:rPr>
              <a:t>2. Јахорина</a:t>
            </a:r>
            <a:endParaRPr lang="en-US" sz="3200" b="1" smtClean="0">
              <a:solidFill>
                <a:srgbClr val="0070C0"/>
              </a:solidFill>
            </a:endParaRPr>
          </a:p>
        </p:txBody>
      </p:sp>
      <p:pic>
        <p:nvPicPr>
          <p:cNvPr id="51203" name="Content Placeholder 4" descr="bistrica-ljeti0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828800"/>
            <a:ext cx="5618163" cy="3733800"/>
          </a:xfrm>
        </p:spPr>
      </p:pic>
      <p:sp>
        <p:nvSpPr>
          <p:cNvPr id="5120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600200"/>
            <a:ext cx="3352800" cy="4525963"/>
          </a:xfrm>
        </p:spPr>
        <p:txBody>
          <a:bodyPr/>
          <a:lstStyle/>
          <a:p>
            <a:r>
              <a:rPr lang="ru-RU" sz="2400" smtClean="0"/>
              <a:t>смјештајни капацитети</a:t>
            </a:r>
          </a:p>
          <a:p>
            <a:r>
              <a:rPr lang="ru-RU" sz="2400" smtClean="0"/>
              <a:t>упознавање подземног свијета Орловаче</a:t>
            </a:r>
          </a:p>
          <a:p>
            <a:r>
              <a:rPr lang="ru-RU" sz="2400" smtClean="0"/>
              <a:t>едукативне стазе</a:t>
            </a:r>
          </a:p>
          <a:p>
            <a:r>
              <a:rPr lang="ru-RU" sz="2400" smtClean="0"/>
              <a:t>излетишта</a:t>
            </a:r>
          </a:p>
          <a:p>
            <a:r>
              <a:rPr lang="ru-RU" sz="2400" smtClean="0"/>
              <a:t>излет на Борике</a:t>
            </a:r>
          </a:p>
          <a:p>
            <a:r>
              <a:rPr lang="ru-RU" sz="2400" smtClean="0"/>
              <a:t>посјета Вишеграду</a:t>
            </a:r>
            <a:endParaRPr lang="en-US" sz="2400" smtClean="0"/>
          </a:p>
        </p:txBody>
      </p:sp>
    </p:spTree>
    <p:extLst>
      <p:ext uri="{BB962C8B-B14F-4D97-AF65-F5344CB8AC3E}">
        <p14:creationId xmlns:p14="http://schemas.microsoft.com/office/powerpoint/2010/main" val="234306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Program-Skole u prirodi\slike prezentacija\orlova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52400"/>
            <a:ext cx="4673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F:\Program-Skole u prirodi\slike prezentacija\bistrica-ljeti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2799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5" descr="kadino vrel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26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6" descr="paraglajd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4648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7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2"/>
          </a:xfrm>
        </p:spPr>
        <p:txBody>
          <a:bodyPr/>
          <a:lstStyle/>
          <a:p>
            <a:pPr algn="l"/>
            <a:r>
              <a:rPr lang="sr-Cyrl-BA" sz="3200" b="1" smtClean="0">
                <a:solidFill>
                  <a:srgbClr val="0070C0"/>
                </a:solidFill>
              </a:rPr>
              <a:t>3. НП “Сутјеска”</a:t>
            </a:r>
            <a:endParaRPr lang="en-US" sz="3200" b="1" smtClean="0">
              <a:solidFill>
                <a:srgbClr val="0070C0"/>
              </a:solidFill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5181600" cy="3810000"/>
          </a:xfrm>
        </p:spPr>
        <p:txBody>
          <a:bodyPr/>
          <a:lstStyle/>
          <a:p>
            <a:pPr>
              <a:buFont typeface="Arial" charset="0"/>
              <a:buNone/>
            </a:pPr>
            <a:endParaRPr lang="sr-Cyrl-BA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sp>
        <p:nvSpPr>
          <p:cNvPr id="53252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295400"/>
            <a:ext cx="3352800" cy="4525963"/>
          </a:xfrm>
        </p:spPr>
        <p:txBody>
          <a:bodyPr/>
          <a:lstStyle/>
          <a:p>
            <a:r>
              <a:rPr lang="ru-RU" sz="2400" smtClean="0"/>
              <a:t>шетња кроз Перућицу</a:t>
            </a:r>
          </a:p>
          <a:p>
            <a:r>
              <a:rPr lang="ru-RU" sz="2400" smtClean="0"/>
              <a:t>меморијални комплекс - час историје</a:t>
            </a:r>
          </a:p>
          <a:p>
            <a:r>
              <a:rPr lang="ru-RU" sz="2400" smtClean="0"/>
              <a:t>посјета катунима</a:t>
            </a:r>
          </a:p>
          <a:p>
            <a:r>
              <a:rPr lang="ru-RU" sz="2400" smtClean="0"/>
              <a:t>хидрометеоролошка станица</a:t>
            </a:r>
          </a:p>
          <a:p>
            <a:r>
              <a:rPr lang="ru-RU" sz="2400" smtClean="0"/>
              <a:t>глечерска језера</a:t>
            </a:r>
            <a:endParaRPr lang="en-US" sz="2400" smtClean="0"/>
          </a:p>
        </p:txBody>
      </p:sp>
      <p:pic>
        <p:nvPicPr>
          <p:cNvPr id="53253" name="Picture 4" descr="3906hotelSlik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7785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14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Program-Skole u prirodi\slike prezentacija\42P1060173 katuni na videz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F:\Program-Skole u prirodi\slike prezentacija\9107P1310381 tjentiste centalno spomen obiljezj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41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dsc-10-cust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441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 descr="Vodopad-Skakava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1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sr-Cyrl-BA" b="1" dirty="0" smtClean="0"/>
              <a:t>У свакој дестинацији упознаћемо:</a:t>
            </a:r>
            <a:endParaRPr lang="en-US" b="1" dirty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562600"/>
          </a:xfrm>
        </p:spPr>
        <p:txBody>
          <a:bodyPr/>
          <a:lstStyle/>
          <a:p>
            <a:r>
              <a:rPr lang="ru-RU" sz="2400" i="1" smtClean="0"/>
              <a:t>правила понашања у заштићеним подручјима и њихов значај</a:t>
            </a:r>
          </a:p>
          <a:p>
            <a:r>
              <a:rPr lang="ru-RU" sz="2400" i="1" smtClean="0"/>
              <a:t>аутентичне биљне и животињске врсте </a:t>
            </a:r>
          </a:p>
          <a:p>
            <a:r>
              <a:rPr lang="ru-RU" sz="2400" i="1" smtClean="0"/>
              <a:t>карактеристичне облике рељефа</a:t>
            </a:r>
          </a:p>
          <a:p>
            <a:r>
              <a:rPr lang="ru-RU" sz="2400" i="1" smtClean="0"/>
              <a:t>како се орјентисати у природи</a:t>
            </a:r>
          </a:p>
          <a:p>
            <a:r>
              <a:rPr lang="ru-RU" sz="2400" i="1" smtClean="0"/>
              <a:t>нашу прошлост (час историје)</a:t>
            </a:r>
          </a:p>
          <a:p>
            <a:r>
              <a:rPr lang="ru-RU" sz="2400" i="1" smtClean="0"/>
              <a:t>традицију (легенде, митови,</a:t>
            </a:r>
            <a:endParaRPr lang="en-US" sz="2400" i="1" smtClean="0"/>
          </a:p>
          <a:p>
            <a:pPr>
              <a:buFont typeface="Arial" charset="0"/>
              <a:buNone/>
            </a:pPr>
            <a:r>
              <a:rPr lang="en-US" sz="2400" i="1" smtClean="0"/>
              <a:t>     </a:t>
            </a:r>
            <a:r>
              <a:rPr lang="ru-RU" sz="2400" i="1" smtClean="0"/>
              <a:t>обичаји</a:t>
            </a:r>
            <a:r>
              <a:rPr lang="ru-RU" i="1" smtClean="0"/>
              <a:t>)  </a:t>
            </a:r>
            <a:endParaRPr lang="en-US" i="1" smtClean="0"/>
          </a:p>
        </p:txBody>
      </p:sp>
      <p:pic>
        <p:nvPicPr>
          <p:cNvPr id="55300" name="Picture 2" descr="F:\Program-Skole u prirodi\slike prezentacija\6a00d8341cc08553ef0120a5036d7a970b-800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288">
            <a:off x="4953000" y="3524250"/>
            <a:ext cx="375920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1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sz="4000" b="1" smtClean="0"/>
              <a:t>Остварени резултати:</a:t>
            </a:r>
            <a:endParaRPr lang="en-US" sz="4000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i="1" dirty="0" smtClean="0"/>
              <a:t>стицање свијести о природи и животној средини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i="1" dirty="0" smtClean="0"/>
              <a:t>упознавање културно-историјских знаменитости, занимања људи, обичаја, природних и других карактеристика краја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i="1" dirty="0" smtClean="0"/>
              <a:t>развијање позитивног односа према националним, умјетничким и културним вриједностима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i="1" dirty="0" smtClean="0"/>
              <a:t>ученици самостално стичу нова знања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i="1" dirty="0" smtClean="0"/>
              <a:t>развијање односа у колективу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5121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800600" y="304800"/>
            <a:ext cx="4114800" cy="2667000"/>
          </a:xfrm>
        </p:spPr>
        <p:txBody>
          <a:bodyPr/>
          <a:lstStyle/>
          <a:p>
            <a:pPr algn="l"/>
            <a:r>
              <a:rPr lang="ru-RU" sz="2800" smtClean="0"/>
              <a:t>Кроз интерактивне радионице, боравак у природи, упознавање културно-историјских знаменитости </a:t>
            </a:r>
            <a:endParaRPr lang="en-US" sz="2800" i="1" smtClean="0">
              <a:solidFill>
                <a:srgbClr val="C00000"/>
              </a:solidFill>
            </a:endParaRPr>
          </a:p>
        </p:txBody>
      </p:sp>
      <p:pic>
        <p:nvPicPr>
          <p:cNvPr id="56323" name="Content Placeholder 5" descr="kids playing in forest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48200" cy="3486150"/>
          </a:xfrm>
        </p:spPr>
      </p:pic>
      <p:pic>
        <p:nvPicPr>
          <p:cNvPr id="56324" name="Content Placeholder 6" descr="TOK-St.-Paul-Arborist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3505200"/>
            <a:ext cx="5181600" cy="3352800"/>
          </a:xfrm>
        </p:spPr>
      </p:pic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381000" y="4343400"/>
            <a:ext cx="3124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i="1">
                <a:solidFill>
                  <a:srgbClr val="C00000"/>
                </a:solidFill>
                <a:cs typeface="Arial" charset="0"/>
              </a:rPr>
              <a:t>учинимо школу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i="1">
                <a:solidFill>
                  <a:srgbClr val="C00000"/>
                </a:solidFill>
                <a:cs typeface="Arial" charset="0"/>
              </a:rPr>
              <a:t> занимљивијом</a:t>
            </a:r>
            <a:endParaRPr lang="en-US" sz="32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88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905000"/>
          </a:xfrm>
        </p:spPr>
        <p:txBody>
          <a:bodyPr/>
          <a:lstStyle/>
          <a:p>
            <a:r>
              <a:rPr lang="sr-Cyrl-BA" b="1" dirty="0" smtClean="0">
                <a:solidFill>
                  <a:srgbClr val="0070C0"/>
                </a:solidFill>
              </a:rPr>
              <a:t>Х В А Л А   Н А   П А Ж Њ И !</a:t>
            </a:r>
            <a:endParaRPr lang="en-US" b="1" dirty="0" smtClean="0">
              <a:solidFill>
                <a:srgbClr val="0070C0"/>
              </a:solidFill>
              <a:latin typeface="Blackadder ITC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76800"/>
            <a:ext cx="8991600" cy="19812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Latn-BA" sz="16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r-Latn-BA" sz="2400" i="1" u="sng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i="1" u="sng" dirty="0"/>
          </a:p>
        </p:txBody>
      </p:sp>
    </p:spTree>
    <p:extLst>
      <p:ext uri="{BB962C8B-B14F-4D97-AF65-F5344CB8AC3E}">
        <p14:creationId xmlns:p14="http://schemas.microsoft.com/office/powerpoint/2010/main" val="24746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sr-Cyrl-CS" sz="2000" dirty="0" smtClean="0">
                <a:solidFill>
                  <a:srgbClr val="7030A0"/>
                </a:solidFill>
              </a:rPr>
              <a:t>Програми су креирани тако да дјеца која долазе из западних дијелова РС, посјећују јужни и источни дио, а дјеца из источних и јужних идјелова посјећују западни и средњи дио.  </a:t>
            </a:r>
            <a:endParaRPr lang="en-US" sz="2000" dirty="0"/>
          </a:p>
        </p:txBody>
      </p:sp>
      <p:pic>
        <p:nvPicPr>
          <p:cNvPr id="15364" name="Picture 4" descr="D:\j.gavrilovic\Desktop\visegrad zvornik vlasenica knezevo\visegrad vlasenica\visegrad,vlasenica\IMG_48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097" y="1600200"/>
            <a:ext cx="8053805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114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686800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sr-Cyrl-BA" sz="2700" b="1" dirty="0" smtClean="0"/>
              <a:t>Дестинације које предлажемо</a:t>
            </a:r>
            <a:r>
              <a:rPr lang="sr-Latn-CS" sz="2700" b="1" dirty="0" smtClean="0"/>
              <a:t> </a:t>
            </a:r>
            <a:r>
              <a:rPr lang="sr-Cyrl-CS" sz="2700" b="1" dirty="0" smtClean="0"/>
              <a:t>за дјецу која долазе из јужних и источних дијелова, а то је посјета  </a:t>
            </a:r>
            <a:r>
              <a:rPr lang="sr-Cyrl-BA" dirty="0" smtClean="0"/>
              <a:t/>
            </a:r>
            <a:br>
              <a:rPr lang="sr-Cyrl-BA" dirty="0" smtClean="0"/>
            </a:br>
            <a:r>
              <a:rPr lang="ru-RU" sz="2700" b="1" dirty="0" smtClean="0">
                <a:solidFill>
                  <a:srgbClr val="0070C0"/>
                </a:solidFill>
              </a:rPr>
              <a:t>западном  дијелу Републике Српске :  </a:t>
            </a:r>
            <a:r>
              <a:rPr lang="ru-RU" sz="2200" b="1" dirty="0" smtClean="0">
                <a:solidFill>
                  <a:srgbClr val="0070C0"/>
                </a:solidFill>
              </a:rPr>
              <a:t>Бања Лука, Мркоњић Град, Шипово, НП «Козара» - Приједор, Теслић-Борја, Добој</a:t>
            </a:r>
            <a:r>
              <a:rPr lang="sr-Cyrl-CS" sz="2200" b="1" dirty="0" smtClean="0">
                <a:solidFill>
                  <a:srgbClr val="0070C0"/>
                </a:solidFill>
              </a:rPr>
              <a:t> , Козарска Пубица, и др.</a:t>
            </a:r>
            <a:endParaRPr lang="en-US" sz="2200" b="1" dirty="0">
              <a:solidFill>
                <a:srgbClr val="0070C0"/>
              </a:solidFill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590800"/>
            <a:ext cx="3810000" cy="3048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sr-Cyrl-BA" sz="2000" smtClean="0"/>
              <a:t>Бања</a:t>
            </a:r>
            <a:r>
              <a:rPr lang="en-US" sz="2000" smtClean="0"/>
              <a:t> </a:t>
            </a:r>
            <a:r>
              <a:rPr lang="sr-Cyrl-BA" sz="2000" smtClean="0"/>
              <a:t>Лука</a:t>
            </a:r>
            <a:endParaRPr lang="en-US" sz="2000" smtClean="0"/>
          </a:p>
        </p:txBody>
      </p:sp>
      <p:pic>
        <p:nvPicPr>
          <p:cNvPr id="8196" name="Content Placeholder 4" descr="krupa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362200"/>
            <a:ext cx="4572000" cy="3286125"/>
          </a:xfrm>
        </p:spPr>
      </p:pic>
      <p:pic>
        <p:nvPicPr>
          <p:cNvPr id="8197" name="Picture 7" descr="Kastel Banja Luk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0" y="5715000"/>
            <a:ext cx="1373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BA">
                <a:solidFill>
                  <a:prstClr val="black"/>
                </a:solidFill>
                <a:cs typeface="Arial" charset="0"/>
              </a:rPr>
              <a:t>Бања Лука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4495800" y="5715000"/>
            <a:ext cx="1828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BA">
                <a:solidFill>
                  <a:prstClr val="black"/>
                </a:solidFill>
                <a:cs typeface="Arial" charset="0"/>
              </a:rPr>
              <a:t>Крупа на Врбасу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45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15000" cy="457200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sr-Cyrl-BA" sz="2800" dirty="0" smtClean="0"/>
              <a:t>Туристички комплекс “Плива”- Шипово</a:t>
            </a:r>
            <a:endParaRPr lang="en-US" sz="2800" dirty="0"/>
          </a:p>
        </p:txBody>
      </p:sp>
      <p:pic>
        <p:nvPicPr>
          <p:cNvPr id="9219" name="Content Placeholder 3" descr="100_007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09600"/>
            <a:ext cx="8305800" cy="6057900"/>
          </a:xfrm>
        </p:spPr>
      </p:pic>
    </p:spTree>
    <p:extLst>
      <p:ext uri="{BB962C8B-B14F-4D97-AF65-F5344CB8AC3E}">
        <p14:creationId xmlns:p14="http://schemas.microsoft.com/office/powerpoint/2010/main" val="23917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1342</Words>
  <Application>Microsoft Office PowerPoint</Application>
  <PresentationFormat>On-screen Show (4:3)</PresentationFormat>
  <Paragraphs>287</Paragraphs>
  <Slides>67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1_Office Theme</vt:lpstr>
      <vt:lpstr>CorelDRAW</vt:lpstr>
      <vt:lpstr>             </vt:lpstr>
      <vt:lpstr>Методологија</vt:lpstr>
      <vt:lpstr>Програм "Ђачка путовања"</vt:lpstr>
      <vt:lpstr>PowerPoint Presentation</vt:lpstr>
      <vt:lpstr>PowerPoint Presentation</vt:lpstr>
      <vt:lpstr>ЕКСКУРЗИЈЕ:</vt:lpstr>
      <vt:lpstr>Програми су креирани тако да дјеца која долазе из западних дијелова РС, посјећују јужни и источни дио, а дјеца из источних и јужних идјелова посјећују западни и средњи дио.  </vt:lpstr>
      <vt:lpstr>Дестинације које предлажемо за дјецу која долазе из јужних и источних дијелова, а то је посјета   западном  дијелу Републике Српске :  Бања Лука, Мркоњић Град, Шипово, НП «Козара» - Приједор, Теслић-Борја, Добој , Козарска Пубица, и др.</vt:lpstr>
      <vt:lpstr>Туристички комплекс “Плива”- Шипово</vt:lpstr>
      <vt:lpstr>Јањски отоци - Шипово</vt:lpstr>
      <vt:lpstr>НП “Козара”                                          Музеј у НП “Козара”</vt:lpstr>
      <vt:lpstr>Доња Градина – Топола ужаса  </vt:lpstr>
      <vt:lpstr>Етно домаћинство “Кнежица”</vt:lpstr>
      <vt:lpstr>Манастир Моштаница</vt:lpstr>
      <vt:lpstr>Добој – Градина</vt:lpstr>
      <vt:lpstr>Краљевско етно село “Котроманићево”</vt:lpstr>
      <vt:lpstr>ПРИЈЕДОР </vt:lpstr>
      <vt:lpstr>         СРЦ „ХАЈДУЧКЕ ВОДЕ“ БОРЈЕ-ТЕСЛИЋ</vt:lpstr>
      <vt:lpstr>Приједлог програма за ученике који долазе из источних и јужних дијелова РС: </vt:lpstr>
      <vt:lpstr>Источни дио Републике Српске: Бијељина, Зворник, Вишеград, Јахорина, НП "Сутјеска"</vt:lpstr>
      <vt:lpstr>Зворник</vt:lpstr>
      <vt:lpstr>            Манастир Ловница</vt:lpstr>
      <vt:lpstr>Манастир Папраћа</vt:lpstr>
      <vt:lpstr>Манастир Добрун</vt:lpstr>
      <vt:lpstr>Вишеград</vt:lpstr>
      <vt:lpstr>Андрићград</vt:lpstr>
      <vt:lpstr>Јахорина</vt:lpstr>
      <vt:lpstr>НП “Сутјеска”</vt:lpstr>
      <vt:lpstr>Примјер програма за ученика из сјеверних дијелова РС</vt:lpstr>
      <vt:lpstr>Јужни дио РС:  Требиње (са околином)</vt:lpstr>
      <vt:lpstr>Херцеговачка Грачаница</vt:lpstr>
      <vt:lpstr>Манастир Тврдош</vt:lpstr>
      <vt:lpstr>Арсланагића(Перовића мост)</vt:lpstr>
      <vt:lpstr>ХЕ Гранчарево</vt:lpstr>
      <vt:lpstr>Билећко језеро</vt:lpstr>
      <vt:lpstr>Од 33 лиценциране туристичке агенције у Републици Српској, 18 је заинтересовано за реализацију пројекта :“Ђачка путовања“ и то: </vt:lpstr>
      <vt:lpstr>Хотели, мотели и други угоститељски објекти за смјештај који су изразили интересовање за реализацијом овог пројекта и то:</vt:lpstr>
      <vt:lpstr>PowerPoint Presentation</vt:lpstr>
      <vt:lpstr>PowerPoint Presentation</vt:lpstr>
      <vt:lpstr>PowerPoint Presentation</vt:lpstr>
      <vt:lpstr>Излет: организована једнодневна активност ради рекреације или реализације дијела наставног саджаја у природи.</vt:lpstr>
      <vt:lpstr>Неке од дестинација:</vt:lpstr>
      <vt:lpstr>ПОТКОЗАРЈЕ- Излетиште Лубина и Млинови</vt:lpstr>
      <vt:lpstr>ЛИСИНА</vt:lpstr>
      <vt:lpstr>ЈЕЗЕРО БАЛКАНА</vt:lpstr>
      <vt:lpstr>Шипово</vt:lpstr>
      <vt:lpstr>Озрен- СРЦ „ПРЕСЛИЦА“ и СРЦ „ГОРАНСКО ЈЕЗЕРО“</vt:lpstr>
      <vt:lpstr>СРЦ “Ријечани” - Модрича</vt:lpstr>
      <vt:lpstr>Мајевица- ЕКО ИЗЛЕТИШТЕ „ВИВА НАТУРА“</vt:lpstr>
      <vt:lpstr>Еко центар “Ушће” - Требиње</vt:lpstr>
      <vt:lpstr>Јахорина – излетиште Суставац </vt:lpstr>
      <vt:lpstr>PowerPoint Presentation</vt:lpstr>
      <vt:lpstr>НОВИ ГРАД, ЗЗ Агројапра – школе у природи – slow food</vt:lpstr>
      <vt:lpstr>Етно село Пискавица, Бања Лука </vt:lpstr>
      <vt:lpstr>Предложена излетишта:  - имају амбијенталне вриједности  - спортско-рекреативне садржаје</vt:lpstr>
      <vt:lpstr>PowerPoint Presentation</vt:lpstr>
      <vt:lpstr>ДЕСТИНАЦИЈЕ КОЈЕ ПРЕДЛАЖЕМО:</vt:lpstr>
      <vt:lpstr> 1. НП “Козара”</vt:lpstr>
      <vt:lpstr>PowerPoint Presentation</vt:lpstr>
      <vt:lpstr>2. Јахорина</vt:lpstr>
      <vt:lpstr>PowerPoint Presentation</vt:lpstr>
      <vt:lpstr>3. НП “Сутјеска”</vt:lpstr>
      <vt:lpstr>PowerPoint Presentation</vt:lpstr>
      <vt:lpstr>У свакој дестинацији упознаћемо:</vt:lpstr>
      <vt:lpstr>Остварени резултати:</vt:lpstr>
      <vt:lpstr>Кроз интерактивне радионице, боравак у природи, упознавање културно-историјских знаменитости </vt:lpstr>
      <vt:lpstr>Х В А Л А   Н А   П А Ж Њ И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</dc:title>
  <dc:creator>Korisnik</dc:creator>
  <cp:lastModifiedBy>Korisnik</cp:lastModifiedBy>
  <cp:revision>5</cp:revision>
  <dcterms:created xsi:type="dcterms:W3CDTF">2014-03-18T11:31:19Z</dcterms:created>
  <dcterms:modified xsi:type="dcterms:W3CDTF">2014-03-24T08:08:56Z</dcterms:modified>
</cp:coreProperties>
</file>